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y="5143500" cx="9144000"/>
  <p:notesSz cx="6858000" cy="9144000"/>
  <p:embeddedFontLst>
    <p:embeddedFont>
      <p:font typeface="Raleway"/>
      <p:regular r:id="rId101"/>
      <p:bold r:id="rId102"/>
      <p:italic r:id="rId103"/>
      <p:boldItalic r:id="rId104"/>
    </p:embeddedFont>
    <p:embeddedFont>
      <p:font typeface="Lobster"/>
      <p:regular r:id="rId105"/>
    </p:embeddedFont>
    <p:embeddedFont>
      <p:font typeface="Lato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Lato-bold.fntdata"/><Relationship Id="rId106" Type="http://schemas.openxmlformats.org/officeDocument/2006/relationships/font" Target="fonts/Lato-regular.fntdata"/><Relationship Id="rId105" Type="http://schemas.openxmlformats.org/officeDocument/2006/relationships/font" Target="fonts/Lobster-regular.fntdata"/><Relationship Id="rId104" Type="http://schemas.openxmlformats.org/officeDocument/2006/relationships/font" Target="fonts/Raleway-boldItalic.fntdata"/><Relationship Id="rId109" Type="http://schemas.openxmlformats.org/officeDocument/2006/relationships/font" Target="fonts/Lato-boldItalic.fntdata"/><Relationship Id="rId108" Type="http://schemas.openxmlformats.org/officeDocument/2006/relationships/font" Target="fonts/Lato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aleway-italic.fntdata"/><Relationship Id="rId102" Type="http://schemas.openxmlformats.org/officeDocument/2006/relationships/font" Target="fonts/Raleway-bold.fntdata"/><Relationship Id="rId101" Type="http://schemas.openxmlformats.org/officeDocument/2006/relationships/font" Target="fonts/Raleway-regular.fntdata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d244bc71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d244bc71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d244bc71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d244bc71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d244bc71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d244bc71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d244bc71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d244bc71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d244bc71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d244bc71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244bc7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244bc7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d244bc71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d244bc71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d244bc7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d244bc7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d244bc71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d244bc71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d244bc71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d244bc71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aef29786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aef29786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d244bc71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d244bc71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d244bc71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d244bc71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d244bc71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d244bc71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d244bc71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d244bc71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d244bc71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d244bc71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d244bc71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d244bc71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d244bc71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d244bc71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d244bc71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d244bc71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d244bc71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d244bc71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d244bc71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d244bc71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15bc1b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15bc1b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d244bc71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d244bc71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d244bc71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d244bc71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d244bc71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d244bc71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d244bc71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d244bc71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d244bc71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d244bc71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d244bc71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d244bc71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244bc71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244bc71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d244bc71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d244bc71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d244bc71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d244bc71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d244bc71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d244bc71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15bc1b7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15bc1b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d244bc71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d244bc71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d244bc71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d244bc71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d244bc71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d244bc71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d244bc713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d244bc71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d244bc71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d244bc71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d244bc71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d244bc71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d244bc713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d244bc713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d244bc71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d244bc71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d244bc713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d244bc713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d244bc713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d244bc713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33b76571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33b76571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d244bc71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d244bc71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d244bc713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d244bc713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d244bc713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d244bc713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d244bc713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d244bc713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a33b765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a33b765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d244bc71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d244bc71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d244bc713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d244bc713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244bc713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244bc713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d244bc71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d244bc71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d244bc713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d244bc71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33b76571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33b76571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d244bc713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d244bc713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d244bc713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d244bc713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d244bc713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d244bc713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d244bc71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d244bc71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d244bc713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d244bc713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d244bc713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d244bc713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d244bc71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d244bc71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d244bc713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d244bc713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d244bc71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d244bc71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d244bc713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d244bc713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d244bc71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d244bc7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d244bc713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d244bc713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d244bc71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d244bc71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d244bc713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d244bc713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d244bc713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d244bc713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d244bc713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d244bc713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d244bc713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d244bc713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d244bc713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d244bc713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a33b7657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a33b7657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a33b765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a33b765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d244bc71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d244bc71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15bc1b74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15bc1b74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33b765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33b765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3614e38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3614e38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a3614e38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a3614e38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3614e38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3614e38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a3614e38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a3614e38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a3614e3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a3614e3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3614e38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3614e38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a3614e38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a3614e38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a33b7657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a33b7657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3614e3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3614e3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d244bc7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d244bc7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a3614e3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a3614e3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3614e3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a3614e3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a3614e38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a3614e38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a3614e38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a3614e38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a33b7657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a33b7657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33b7657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a33b7657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42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eckpoint">
  <p:cSld name="BIG_NUMBER"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473" y="4471928"/>
            <a:ext cx="160569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900" y="411783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95" name="Google Shape;95;p11"/>
          <p:cNvSpPr txBox="1"/>
          <p:nvPr/>
        </p:nvSpPr>
        <p:spPr>
          <a:xfrm>
            <a:off x="6827700" y="437091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6" name="Google Shape;96;p11"/>
          <p:cNvSpPr txBox="1"/>
          <p:nvPr>
            <p:ph type="title"/>
          </p:nvPr>
        </p:nvSpPr>
        <p:spPr>
          <a:xfrm>
            <a:off x="730000" y="281825"/>
            <a:ext cx="7688400" cy="4190100"/>
          </a:xfrm>
          <a:prstGeom prst="rect">
            <a:avLst/>
          </a:prstGeom>
          <a:effectLst>
            <a:outerShdw blurRad="71438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b="0"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/>
        </p:nvSpPr>
        <p:spPr>
          <a:xfrm>
            <a:off x="6692100" y="-61377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B539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283" y="4532225"/>
            <a:ext cx="160569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/>
        </p:nvSpPr>
        <p:spPr>
          <a:xfrm>
            <a:off x="6692100" y="-40500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5046875" y="1390525"/>
            <a:ext cx="43059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AutoNum type="arabicPeriod"/>
              <a:defRPr>
                <a:solidFill>
                  <a:srgbClr val="07376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rabicPeriod"/>
              <a:defRPr>
                <a:solidFill>
                  <a:srgbClr val="07376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100"/>
              <a:buAutoNum type="alphaLcPeriod"/>
              <a:defRPr>
                <a:solidFill>
                  <a:srgbClr val="07376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100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30" name="Google Shape;30;p4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/>
        </p:nvSpPr>
        <p:spPr>
          <a:xfrm rot="5400000">
            <a:off x="7870050" y="131182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" type="body"/>
          </p:nvPr>
        </p:nvSpPr>
        <p:spPr>
          <a:xfrm>
            <a:off x="258550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717299" y="1478950"/>
            <a:ext cx="40053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44" name="Google Shape;44;p5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45" name="Google Shape;4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5"/>
          <p:cNvSpPr txBox="1"/>
          <p:nvPr>
            <p:ph idx="3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" name="Google Shape;4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 txBox="1"/>
          <p:nvPr>
            <p:ph idx="4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/>
        </p:nvSpPr>
        <p:spPr>
          <a:xfrm rot="5400000">
            <a:off x="7870050" y="131182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None/>
              <a:defRPr sz="2600">
                <a:solidFill>
                  <a:srgbClr val="0B5394"/>
                </a:solidFill>
              </a:defRPr>
            </a:lvl9pPr>
          </a:lstStyle>
          <a:p/>
        </p:txBody>
      </p:sp>
      <p:grpSp>
        <p:nvGrpSpPr>
          <p:cNvPr id="56" name="Google Shape;56;p6"/>
          <p:cNvGrpSpPr/>
          <p:nvPr/>
        </p:nvGrpSpPr>
        <p:grpSpPr>
          <a:xfrm>
            <a:off x="258560" y="1211145"/>
            <a:ext cx="745763" cy="45826"/>
            <a:chOff x="4580561" y="2589004"/>
            <a:chExt cx="1064464" cy="25200"/>
          </a:xfrm>
        </p:grpSpPr>
        <p:sp>
          <p:nvSpPr>
            <p:cNvPr id="57" name="Google Shape;5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6"/>
          <p:cNvSpPr txBox="1"/>
          <p:nvPr>
            <p:ph idx="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847" y="70460"/>
            <a:ext cx="1285375" cy="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0"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6"/>
          <p:cNvSpPr txBox="1"/>
          <p:nvPr/>
        </p:nvSpPr>
        <p:spPr>
          <a:xfrm rot="5400000">
            <a:off x="7870050" y="1311828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9FC5E8"/>
                </a:solidFill>
              </a:rPr>
              <a:t>bbchain© Proibida a reprodução sem autorização.</a:t>
            </a:r>
            <a:endParaRPr sz="700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3" name="Google Shape;73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0" y="0"/>
            <a:ext cx="4013400" cy="514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394426" y="1191240"/>
            <a:ext cx="875308" cy="45826"/>
            <a:chOff x="4580561" y="2589004"/>
            <a:chExt cx="1064464" cy="25200"/>
          </a:xfrm>
        </p:grpSpPr>
        <p:sp>
          <p:nvSpPr>
            <p:cNvPr id="80" name="Google Shape;80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2" name="Google Shape;82;p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1" type="subTitle"/>
          </p:nvPr>
        </p:nvSpPr>
        <p:spPr>
          <a:xfrm>
            <a:off x="270883" y="3161525"/>
            <a:ext cx="343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600"/>
              <a:buNone/>
              <a:defRPr sz="1600">
                <a:solidFill>
                  <a:srgbClr val="C9DAF8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19" y="161700"/>
            <a:ext cx="1379375" cy="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/>
          <p:nvPr>
            <p:ph idx="2" type="title"/>
          </p:nvPr>
        </p:nvSpPr>
        <p:spPr>
          <a:xfrm>
            <a:off x="4205975" y="55625"/>
            <a:ext cx="479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9"/>
          <p:cNvSpPr txBox="1"/>
          <p:nvPr/>
        </p:nvSpPr>
        <p:spPr>
          <a:xfrm>
            <a:off x="1561500" y="-41753"/>
            <a:ext cx="245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3D85C6"/>
                </a:solidFill>
              </a:rPr>
              <a:t>bbchain© Proibida a reprodução sem autorização.</a:t>
            </a:r>
            <a:endParaRPr sz="700">
              <a:solidFill>
                <a:srgbClr val="3D85C6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3907143" y="1201175"/>
            <a:ext cx="1394700" cy="651000"/>
          </a:xfrm>
          <a:prstGeom prst="ellipse">
            <a:avLst/>
          </a:prstGeom>
          <a:solidFill>
            <a:srgbClr val="0B5394">
              <a:alpha val="63849"/>
            </a:srgbClr>
          </a:solidFill>
          <a:ln>
            <a:noFill/>
          </a:ln>
          <a:effectLst>
            <a:outerShdw blurRad="57150" rotWithShape="0" algn="bl" dir="5400000" dist="57150">
              <a:srgbClr val="073763">
                <a:alpha val="67000"/>
              </a:srgbClr>
            </a:outerShdw>
            <a:reflection blurRad="0" dir="5400000" dist="38100" endA="0" endPos="30000" fadeDir="5400012" kx="0" rotWithShape="0" algn="bl" stA="2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05" name="Google Shape;105;p13"/>
          <p:cNvSpPr txBox="1"/>
          <p:nvPr>
            <p:ph type="ctrTitle"/>
          </p:nvPr>
        </p:nvSpPr>
        <p:spPr>
          <a:xfrm>
            <a:off x="0" y="75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</a:rPr>
              <a:t>03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3D85C6"/>
                </a:solidFill>
              </a:rPr>
              <a:t>PROJETO</a:t>
            </a:r>
            <a:endParaRPr sz="48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DEPLOY DE SMART CONTRACTS</a:t>
            </a:r>
            <a:br>
              <a:rPr lang="pt-BR" sz="3600"/>
            </a:br>
            <a:r>
              <a:rPr lang="pt-BR" sz="3600"/>
              <a:t>EM REDES ETHEREUM</a:t>
            </a:r>
            <a:endParaRPr sz="36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4.1.1. Aceitar os termos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Criar cofre de contas no MetaMask</a:t>
            </a:r>
            <a:endParaRPr>
              <a:solidFill>
                <a:srgbClr val="CFE2F3"/>
              </a:solidFill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04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6673149" y="338775"/>
            <a:ext cx="1889100" cy="267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6673200" y="3932050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04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4.1.2. Criar senha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Criar cofre de contas no MetaMask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6519150" y="2679541"/>
            <a:ext cx="21972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6621850" y="3541909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6519100" y="3126125"/>
            <a:ext cx="21972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0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4.1.3. Salvar MNEMONIC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Criar cofre de contas no MetaMask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365150" y="1673452"/>
            <a:ext cx="2546100" cy="11676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5872350" y="3085059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4.1. Criar cofre de contas no MetaMask</a:t>
            </a:r>
            <a:endParaRPr sz="2400">
              <a:solidFill>
                <a:srgbClr val="00FF00"/>
              </a:solidFill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4.2. Ver conta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</a:t>
            </a:r>
            <a:r>
              <a:rPr b="1" lang="pt-BR">
                <a:solidFill>
                  <a:srgbClr val="0B5394"/>
                </a:solidFill>
              </a:rPr>
              <a:t>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208" name="Google Shape;208;p26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Opções da conta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Ver conta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8449316" y="646775"/>
            <a:ext cx="492600" cy="3696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7822975" y="687884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4.2.1. Ver conta no Etherscan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Ver conta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6765592" y="985534"/>
            <a:ext cx="2357700" cy="378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6201101" y="1030734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4.2.2. Ver QR Code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Ver conta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6765592" y="1280067"/>
            <a:ext cx="2357700" cy="378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6201101" y="1325267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4.2.3. Copiar endereço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Ver conta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6765592" y="1570266"/>
            <a:ext cx="2357700" cy="378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6201101" y="1615466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4.2.4. Exportar chave privada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Ver conta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6765592" y="1879401"/>
            <a:ext cx="2357700" cy="378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6201101" y="1924601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b="1" lang="pt-BR">
                <a:solidFill>
                  <a:srgbClr val="FF0000"/>
                </a:solidFill>
              </a:rPr>
              <a:t>MetaMask</a:t>
            </a:r>
            <a:r>
              <a:rPr lang="pt-BR">
                <a:solidFill>
                  <a:srgbClr val="073763"/>
                </a:solidFill>
              </a:rPr>
              <a:t>:</a:t>
            </a:r>
            <a:endParaRPr>
              <a:solidFill>
                <a:srgbClr val="07376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○"/>
            </a:pPr>
            <a:r>
              <a:rPr lang="pt-BR">
                <a:solidFill>
                  <a:srgbClr val="073763"/>
                </a:solidFill>
              </a:rPr>
              <a:t>Criar e c</a:t>
            </a:r>
            <a:r>
              <a:rPr lang="pt-BR">
                <a:solidFill>
                  <a:srgbClr val="073763"/>
                </a:solidFill>
              </a:rPr>
              <a:t>onfigurar</a:t>
            </a:r>
            <a:r>
              <a:rPr lang="pt-BR">
                <a:solidFill>
                  <a:srgbClr val="073763"/>
                </a:solidFill>
              </a:rPr>
              <a:t> um </a:t>
            </a:r>
            <a:r>
              <a:rPr b="1" lang="pt-BR">
                <a:solidFill>
                  <a:srgbClr val="073763"/>
                </a:solidFill>
              </a:rPr>
              <a:t>cofre de contas</a:t>
            </a:r>
            <a:r>
              <a:rPr lang="pt-BR">
                <a:solidFill>
                  <a:srgbClr val="073763"/>
                </a:solidFill>
              </a:rPr>
              <a:t> </a:t>
            </a:r>
            <a:endParaRPr>
              <a:solidFill>
                <a:srgbClr val="07376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○"/>
            </a:pPr>
            <a:r>
              <a:rPr lang="pt-BR">
                <a:solidFill>
                  <a:srgbClr val="073763"/>
                </a:solidFill>
              </a:rPr>
              <a:t>Criar, importar e </a:t>
            </a:r>
            <a:r>
              <a:rPr b="1" lang="pt-BR">
                <a:solidFill>
                  <a:srgbClr val="073763"/>
                </a:solidFill>
              </a:rPr>
              <a:t>gerenciar contas</a:t>
            </a:r>
            <a:r>
              <a:rPr lang="pt-BR">
                <a:solidFill>
                  <a:srgbClr val="073763"/>
                </a:solidFill>
              </a:rPr>
              <a:t> no cofre</a:t>
            </a:r>
            <a:endParaRPr>
              <a:solidFill>
                <a:srgbClr val="07376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○"/>
            </a:pPr>
            <a:r>
              <a:rPr b="1" lang="pt-BR">
                <a:solidFill>
                  <a:srgbClr val="073763"/>
                </a:solidFill>
              </a:rPr>
              <a:t>Usar</a:t>
            </a:r>
            <a:r>
              <a:rPr lang="pt-BR">
                <a:solidFill>
                  <a:srgbClr val="073763"/>
                </a:solidFill>
              </a:rPr>
              <a:t> diferentes </a:t>
            </a:r>
            <a:r>
              <a:rPr b="1" lang="pt-BR">
                <a:solidFill>
                  <a:srgbClr val="073763"/>
                </a:solidFill>
              </a:rPr>
              <a:t>redes públicas</a:t>
            </a:r>
            <a:endParaRPr b="1">
              <a:solidFill>
                <a:srgbClr val="07376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○"/>
            </a:pPr>
            <a:r>
              <a:rPr b="1" lang="pt-BR">
                <a:solidFill>
                  <a:srgbClr val="073763"/>
                </a:solidFill>
              </a:rPr>
              <a:t>Transferir ether</a:t>
            </a:r>
            <a:r>
              <a:rPr lang="pt-BR">
                <a:solidFill>
                  <a:srgbClr val="073763"/>
                </a:solidFill>
              </a:rPr>
              <a:t> entre contas</a:t>
            </a:r>
            <a:br>
              <a:rPr lang="pt-BR">
                <a:solidFill>
                  <a:srgbClr val="073763"/>
                </a:solidFill>
              </a:rPr>
            </a:b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b="1" lang="pt-BR">
                <a:solidFill>
                  <a:srgbClr val="FF0000"/>
                </a:solidFill>
              </a:rPr>
              <a:t>Remix</a:t>
            </a:r>
            <a:r>
              <a:rPr lang="pt-BR">
                <a:solidFill>
                  <a:srgbClr val="073763"/>
                </a:solidFill>
              </a:rPr>
              <a:t>:</a:t>
            </a:r>
            <a:endParaRPr>
              <a:solidFill>
                <a:srgbClr val="07376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○"/>
            </a:pPr>
            <a:r>
              <a:rPr b="1" lang="pt-BR">
                <a:solidFill>
                  <a:srgbClr val="073763"/>
                </a:solidFill>
              </a:rPr>
              <a:t>Conectar Remix</a:t>
            </a:r>
            <a:r>
              <a:rPr lang="pt-BR">
                <a:solidFill>
                  <a:srgbClr val="073763"/>
                </a:solidFill>
              </a:rPr>
              <a:t> no </a:t>
            </a:r>
            <a:r>
              <a:rPr b="1" lang="pt-BR">
                <a:solidFill>
                  <a:srgbClr val="073763"/>
                </a:solidFill>
              </a:rPr>
              <a:t>MetaMask</a:t>
            </a:r>
            <a:endParaRPr b="1">
              <a:solidFill>
                <a:srgbClr val="07376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○"/>
            </a:pPr>
            <a:r>
              <a:rPr b="1" lang="pt-BR">
                <a:solidFill>
                  <a:srgbClr val="073763"/>
                </a:solidFill>
              </a:rPr>
              <a:t>Fazer deploy</a:t>
            </a:r>
            <a:r>
              <a:rPr lang="pt-BR">
                <a:solidFill>
                  <a:srgbClr val="073763"/>
                </a:solidFill>
              </a:rPr>
              <a:t> de um Smart Contract em uma </a:t>
            </a:r>
            <a:r>
              <a:rPr b="1" lang="pt-BR">
                <a:solidFill>
                  <a:srgbClr val="073763"/>
                </a:solidFill>
              </a:rPr>
              <a:t>rede pública</a:t>
            </a:r>
            <a:endParaRPr b="1">
              <a:solidFill>
                <a:srgbClr val="07376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○"/>
            </a:pPr>
            <a:r>
              <a:rPr b="1" lang="pt-BR">
                <a:solidFill>
                  <a:srgbClr val="073763"/>
                </a:solidFill>
              </a:rPr>
              <a:t>Interagir</a:t>
            </a:r>
            <a:r>
              <a:rPr lang="pt-BR">
                <a:solidFill>
                  <a:srgbClr val="073763"/>
                </a:solidFill>
              </a:rPr>
              <a:t> com um Smart Contract em uma </a:t>
            </a:r>
            <a:r>
              <a:rPr b="1" lang="pt-BR">
                <a:solidFill>
                  <a:srgbClr val="073763"/>
                </a:solidFill>
              </a:rPr>
              <a:t>rede pública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11" name="Google Shape;111;p14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aprender neste projeto!</a:t>
            </a:r>
            <a:endParaRPr/>
          </a:p>
        </p:txBody>
      </p:sp>
      <p:sp>
        <p:nvSpPr>
          <p:cNvPr id="112" name="Google Shape;112;p14"/>
          <p:cNvSpPr txBox="1"/>
          <p:nvPr>
            <p:ph idx="1" type="subTitle"/>
          </p:nvPr>
        </p:nvSpPr>
        <p:spPr>
          <a:xfrm>
            <a:off x="270875" y="3161525"/>
            <a:ext cx="34368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Usar o </a:t>
            </a:r>
            <a:r>
              <a:rPr b="1" lang="pt-BR">
                <a:solidFill>
                  <a:srgbClr val="FFFF00"/>
                </a:solidFill>
              </a:rPr>
              <a:t>MetaMask</a:t>
            </a:r>
            <a:r>
              <a:rPr lang="pt-BR"/>
              <a:t> e o </a:t>
            </a:r>
            <a:r>
              <a:rPr b="1" lang="pt-BR">
                <a:solidFill>
                  <a:srgbClr val="FFFF00"/>
                </a:solidFill>
              </a:rPr>
              <a:t>Remix</a:t>
            </a:r>
            <a:r>
              <a:rPr lang="pt-BR"/>
              <a:t> para </a:t>
            </a:r>
            <a:r>
              <a:rPr b="1" lang="pt-BR">
                <a:solidFill>
                  <a:srgbClr val="FFFF00"/>
                </a:solidFill>
              </a:rPr>
              <a:t>interagir</a:t>
            </a:r>
            <a:r>
              <a:rPr lang="pt-BR"/>
              <a:t> e fazer </a:t>
            </a:r>
            <a:r>
              <a:rPr b="1" lang="pt-BR">
                <a:solidFill>
                  <a:srgbClr val="FFFF00"/>
                </a:solidFill>
              </a:rPr>
              <a:t>deploy</a:t>
            </a:r>
            <a:r>
              <a:rPr lang="pt-BR"/>
              <a:t> de </a:t>
            </a:r>
            <a:r>
              <a:rPr b="1" lang="pt-BR">
                <a:solidFill>
                  <a:srgbClr val="FFFF00"/>
                </a:solidFill>
              </a:rPr>
              <a:t>Smart Contracts</a:t>
            </a:r>
            <a:r>
              <a:rPr lang="pt-BR"/>
              <a:t> em </a:t>
            </a:r>
            <a:r>
              <a:rPr b="1" lang="pt-BR">
                <a:solidFill>
                  <a:srgbClr val="FFFF00"/>
                </a:solidFill>
              </a:rPr>
              <a:t>redes públicas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62" name="Google Shape;262;p32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4.2. Ver conta</a:t>
            </a:r>
            <a:endParaRPr sz="2400">
              <a:solidFill>
                <a:srgbClr val="00FF00"/>
              </a:solidFill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4.3. Editar nome da conta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</a:t>
            </a:r>
            <a:r>
              <a:rPr b="1" lang="pt-BR">
                <a:solidFill>
                  <a:srgbClr val="0B5394"/>
                </a:solidFill>
              </a:rPr>
              <a:t>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269" name="Google Shape;269;p33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 rotWithShape="1">
          <a:blip r:embed="rId4">
            <a:alphaModFix/>
          </a:blip>
          <a:srcRect b="0" l="0" r="0" t="13577"/>
          <a:stretch/>
        </p:blipFill>
        <p:spPr>
          <a:xfrm>
            <a:off x="6082700" y="698125"/>
            <a:ext cx="3061299" cy="444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pt-BR" sz="2400">
                <a:solidFill>
                  <a:srgbClr val="FFFFFF"/>
                </a:solidFill>
              </a:rPr>
              <a:t>Colocar mouse sobre conta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pt-BR" sz="2400">
                <a:solidFill>
                  <a:srgbClr val="FFFFFF"/>
                </a:solidFill>
              </a:rPr>
              <a:t>Clicar em </a:t>
            </a:r>
            <a:r>
              <a:rPr i="1" lang="pt-BR" sz="2400">
                <a:solidFill>
                  <a:srgbClr val="FFFFFF"/>
                </a:solidFill>
              </a:rPr>
              <a:t>edit</a:t>
            </a:r>
            <a:endParaRPr i="1" sz="2400">
              <a:solidFill>
                <a:srgbClr val="FFFFFF"/>
              </a:solidFill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6720351" y="410726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7340510" y="365425"/>
            <a:ext cx="482400" cy="378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Editar nome da conta</a:t>
            </a:r>
            <a:endParaRPr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700" y="0"/>
            <a:ext cx="306130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4.3. Editar nome da conta</a:t>
            </a:r>
            <a:endParaRPr sz="2400">
              <a:solidFill>
                <a:srgbClr val="00FF00"/>
              </a:solidFill>
            </a:endParaRPr>
          </a:p>
        </p:txBody>
      </p:sp>
      <p:sp>
        <p:nvSpPr>
          <p:cNvPr id="288" name="Google Shape;288;p35"/>
          <p:cNvSpPr/>
          <p:nvPr/>
        </p:nvSpPr>
        <p:spPr>
          <a:xfrm rot="-10791491">
            <a:off x="8752975" y="485375"/>
            <a:ext cx="363601" cy="2874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6919542" y="509159"/>
            <a:ext cx="1314000" cy="2403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91" name="Google Shape;291;p35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4.4. Criar conta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</a:t>
            </a:r>
            <a:r>
              <a:rPr b="1" lang="pt-BR">
                <a:solidFill>
                  <a:srgbClr val="0B5394"/>
                </a:solidFill>
              </a:rPr>
              <a:t>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297" name="Google Shape;297;p36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Listar contas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8057276" y="14001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8677350" y="25225"/>
            <a:ext cx="2649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Criar conta</a:t>
            </a:r>
            <a:endParaRPr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Criar uma nova conta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6594251" y="732901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7189063" y="732900"/>
            <a:ext cx="19422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Criar conta</a:t>
            </a:r>
            <a:endParaRPr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Editar o nome da nova conta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4" name="Google Shape;324;p39"/>
          <p:cNvSpPr/>
          <p:nvPr/>
        </p:nvSpPr>
        <p:spPr>
          <a:xfrm rot="-10791491">
            <a:off x="8752975" y="485375"/>
            <a:ext cx="363601" cy="2874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6919542" y="509159"/>
            <a:ext cx="1314000" cy="2403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Criar conta</a:t>
            </a:r>
            <a:endParaRPr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4.4. Criar conta</a:t>
            </a:r>
            <a:endParaRPr sz="2400">
              <a:solidFill>
                <a:srgbClr val="00FF00"/>
              </a:solidFill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8057276" y="14001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/>
          <p:nvPr/>
        </p:nvSpPr>
        <p:spPr>
          <a:xfrm>
            <a:off x="8677350" y="25225"/>
            <a:ext cx="2649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36" name="Google Shape;336;p40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6772875" y="732900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0"/>
          <p:cNvSpPr/>
          <p:nvPr/>
        </p:nvSpPr>
        <p:spPr>
          <a:xfrm>
            <a:off x="7189063" y="732900"/>
            <a:ext cx="19422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4.5. Importar conta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</a:t>
            </a:r>
            <a:r>
              <a:rPr b="1" lang="pt-BR">
                <a:solidFill>
                  <a:srgbClr val="0B5394"/>
                </a:solidFill>
              </a:rPr>
              <a:t>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44" name="Google Shape;344;p41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345" name="Google Shape;3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Google Chrome</a:t>
            </a:r>
            <a:endParaRPr b="1" sz="2400">
              <a:solidFill>
                <a:srgbClr val="07376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MetaMask</a:t>
            </a:r>
            <a:endParaRPr b="1" sz="2400">
              <a:solidFill>
                <a:srgbClr val="07376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73763"/>
              </a:buClr>
              <a:buSzPts val="2400"/>
              <a:buChar char="●"/>
            </a:pPr>
            <a:r>
              <a:rPr b="1" lang="pt-BR" sz="2400">
                <a:solidFill>
                  <a:srgbClr val="073763"/>
                </a:solidFill>
              </a:rPr>
              <a:t>IDE* Remix</a:t>
            </a:r>
            <a:br>
              <a:rPr lang="pt-BR" sz="2400">
                <a:solidFill>
                  <a:srgbClr val="073763"/>
                </a:solidFill>
              </a:rPr>
            </a:br>
            <a:r>
              <a:rPr lang="pt-BR" sz="2400">
                <a:solidFill>
                  <a:srgbClr val="073763"/>
                </a:solidFill>
              </a:rPr>
              <a:t>http://remix.ethereum.org</a:t>
            </a:r>
            <a:endParaRPr sz="2400">
              <a:solidFill>
                <a:srgbClr val="073763"/>
              </a:solidFill>
            </a:endParaRPr>
          </a:p>
        </p:txBody>
      </p:sp>
      <p:sp>
        <p:nvSpPr>
          <p:cNvPr id="118" name="Google Shape;118;p15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usar!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4627025" y="4732850"/>
            <a:ext cx="4517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* </a:t>
            </a:r>
            <a:r>
              <a:rPr b="1" lang="pt-BR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Integrated Development Environment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Listar contas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8057276" y="14001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/>
          <p:nvPr/>
        </p:nvSpPr>
        <p:spPr>
          <a:xfrm>
            <a:off x="8677350" y="25225"/>
            <a:ext cx="2649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Importar conta</a:t>
            </a:r>
            <a:endParaRPr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Importar uma conta existente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Importar conta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6772875" y="1355112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>
            <a:off x="7189063" y="1355112"/>
            <a:ext cx="19422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Inserir a chave privada de uma conta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Importar conta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6721550" y="3100412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6501227" y="2679475"/>
            <a:ext cx="22047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Editar nome da conta importada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Importar conta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381" name="Google Shape;381;p45"/>
          <p:cNvSpPr/>
          <p:nvPr/>
        </p:nvSpPr>
        <p:spPr>
          <a:xfrm rot="-10791491">
            <a:off x="8752975" y="485375"/>
            <a:ext cx="363601" cy="2874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5"/>
          <p:cNvSpPr/>
          <p:nvPr/>
        </p:nvSpPr>
        <p:spPr>
          <a:xfrm>
            <a:off x="6919542" y="509159"/>
            <a:ext cx="1314000" cy="2403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4.5. </a:t>
            </a:r>
            <a:r>
              <a:rPr lang="pt-BR" sz="2400">
                <a:solidFill>
                  <a:srgbClr val="00FF00"/>
                </a:solidFill>
              </a:rPr>
              <a:t>Importar conta</a:t>
            </a:r>
            <a:endParaRPr sz="2400">
              <a:solidFill>
                <a:srgbClr val="00FF00"/>
              </a:solidFill>
            </a:endParaRPr>
          </a:p>
        </p:txBody>
      </p:sp>
      <p:sp>
        <p:nvSpPr>
          <p:cNvPr id="389" name="Google Shape;389;p46"/>
          <p:cNvSpPr/>
          <p:nvPr/>
        </p:nvSpPr>
        <p:spPr>
          <a:xfrm>
            <a:off x="8057276" y="14001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6"/>
          <p:cNvSpPr/>
          <p:nvPr/>
        </p:nvSpPr>
        <p:spPr>
          <a:xfrm>
            <a:off x="8677350" y="25225"/>
            <a:ext cx="2649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92" name="Google Shape;392;p46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93" name="Google Shape;393;p46"/>
          <p:cNvSpPr/>
          <p:nvPr/>
        </p:nvSpPr>
        <p:spPr>
          <a:xfrm>
            <a:off x="6772875" y="1062568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6"/>
          <p:cNvSpPr/>
          <p:nvPr/>
        </p:nvSpPr>
        <p:spPr>
          <a:xfrm>
            <a:off x="7189075" y="1016373"/>
            <a:ext cx="1942200" cy="379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4.5. Importar conta</a:t>
            </a:r>
            <a:endParaRPr sz="2400">
              <a:solidFill>
                <a:srgbClr val="00FF00"/>
              </a:solidFill>
            </a:endParaRPr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02" name="Google Shape;402;p47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03" name="Google Shape;403;p47"/>
          <p:cNvSpPr/>
          <p:nvPr/>
        </p:nvSpPr>
        <p:spPr>
          <a:xfrm>
            <a:off x="5677350" y="1406493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/>
          <p:nvPr/>
        </p:nvSpPr>
        <p:spPr>
          <a:xfrm>
            <a:off x="6082700" y="1360300"/>
            <a:ext cx="878100" cy="379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4.6. Alterar a rede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Transferir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410" name="Google Shape;410;p48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411" name="Google Shape;4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8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924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9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Listar redes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9" name="Google Shape;419;p49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Alterar a rede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420" name="Google Shape;420;p49"/>
          <p:cNvSpPr/>
          <p:nvPr/>
        </p:nvSpPr>
        <p:spPr>
          <a:xfrm>
            <a:off x="5997641" y="30762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9"/>
          <p:cNvSpPr/>
          <p:nvPr/>
        </p:nvSpPr>
        <p:spPr>
          <a:xfrm>
            <a:off x="6396000" y="0"/>
            <a:ext cx="862200" cy="348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924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0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Selecionar a rede Rinkeby Test Network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Alterar a rede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5677141" y="1806887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0"/>
          <p:cNvSpPr/>
          <p:nvPr/>
        </p:nvSpPr>
        <p:spPr>
          <a:xfrm>
            <a:off x="6108559" y="1735025"/>
            <a:ext cx="2577000" cy="431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016" y="-1025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1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4.6. Alterar a rede</a:t>
            </a:r>
            <a:endParaRPr sz="2400">
              <a:solidFill>
                <a:srgbClr val="00FF00"/>
              </a:solidFill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5997641" y="30762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1"/>
          <p:cNvSpPr/>
          <p:nvPr/>
        </p:nvSpPr>
        <p:spPr>
          <a:xfrm>
            <a:off x="6396000" y="0"/>
            <a:ext cx="862200" cy="348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40" name="Google Shape;440;p51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5677350" y="1406493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1"/>
          <p:cNvSpPr/>
          <p:nvPr/>
        </p:nvSpPr>
        <p:spPr>
          <a:xfrm>
            <a:off x="6082700" y="1360300"/>
            <a:ext cx="878100" cy="379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</a:t>
            </a:r>
            <a:r>
              <a:rPr b="1" lang="pt-BR">
                <a:solidFill>
                  <a:srgbClr val="0B5394"/>
                </a:solidFill>
              </a:rPr>
              <a:t>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</a:t>
            </a:r>
            <a:r>
              <a:rPr b="1" lang="pt-BR">
                <a:solidFill>
                  <a:srgbClr val="0B5394"/>
                </a:solidFill>
              </a:rPr>
              <a:t>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</a:t>
            </a:r>
            <a:r>
              <a:rPr b="1" lang="pt-BR">
                <a:solidFill>
                  <a:srgbClr val="0B5394"/>
                </a:solidFill>
              </a:rPr>
              <a:t>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</a:t>
            </a:r>
            <a:r>
              <a:rPr b="1" lang="pt-BR">
                <a:solidFill>
                  <a:srgbClr val="0B5394"/>
                </a:solidFill>
              </a:rPr>
              <a:t>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</a:t>
            </a:r>
            <a:r>
              <a:rPr b="1" lang="pt-BR">
                <a:solidFill>
                  <a:srgbClr val="0B5394"/>
                </a:solidFill>
              </a:rPr>
              <a:t>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</a:t>
            </a:r>
            <a:r>
              <a:rPr b="1" lang="pt-BR">
                <a:solidFill>
                  <a:srgbClr val="0B5394"/>
                </a:solidFill>
              </a:rPr>
              <a:t>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</a:t>
            </a:r>
            <a:r>
              <a:rPr b="1" lang="pt-BR">
                <a:solidFill>
                  <a:srgbClr val="0B5394"/>
                </a:solidFill>
              </a:rPr>
              <a:t>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</a:t>
            </a:r>
            <a:r>
              <a:rPr b="1" lang="pt-BR">
                <a:solidFill>
                  <a:srgbClr val="0B5394"/>
                </a:solidFill>
              </a:rPr>
              <a:t>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4.7. Transferir </a:t>
            </a:r>
            <a:r>
              <a:rPr b="1" i="1" lang="pt-BR">
                <a:solidFill>
                  <a:srgbClr val="FF0000"/>
                </a:solidFill>
              </a:rPr>
              <a:t>ether</a:t>
            </a:r>
            <a:r>
              <a:rPr b="1" lang="pt-BR">
                <a:solidFill>
                  <a:srgbClr val="FF0000"/>
                </a:solidFill>
              </a:rPr>
              <a:t> entre contas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448" name="Google Shape;448;p52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2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type="title"/>
          </p:nvPr>
        </p:nvSpPr>
        <p:spPr>
          <a:xfrm>
            <a:off x="729450" y="1201175"/>
            <a:ext cx="76884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Transferir </a:t>
            </a:r>
            <a:r>
              <a:rPr i="1" lang="pt-BR"/>
              <a:t>ether</a:t>
            </a:r>
            <a:r>
              <a:rPr lang="pt-BR"/>
              <a:t> da </a:t>
            </a:r>
            <a:r>
              <a:rPr lang="pt-BR">
                <a:solidFill>
                  <a:srgbClr val="FFFF00"/>
                </a:solidFill>
              </a:rPr>
              <a:t>Conta Curso</a:t>
            </a:r>
            <a:r>
              <a:rPr lang="pt-BR"/>
              <a:t> para a </a:t>
            </a:r>
            <a:r>
              <a:rPr lang="pt-BR">
                <a:solidFill>
                  <a:srgbClr val="FFFF00"/>
                </a:solidFill>
              </a:rPr>
              <a:t>Conta MetaMask</a:t>
            </a:r>
            <a:endParaRPr>
              <a:solidFill>
                <a:srgbClr val="FFFF00"/>
              </a:solidFill>
            </a:endParaRPr>
          </a:p>
        </p:txBody>
      </p:sp>
      <p:grpSp>
        <p:nvGrpSpPr>
          <p:cNvPr id="456" name="Google Shape;456;p53"/>
          <p:cNvGrpSpPr/>
          <p:nvPr/>
        </p:nvGrpSpPr>
        <p:grpSpPr>
          <a:xfrm>
            <a:off x="1401300" y="2843775"/>
            <a:ext cx="2207324" cy="1330324"/>
            <a:chOff x="1098500" y="2659000"/>
            <a:chExt cx="2207324" cy="1330324"/>
          </a:xfrm>
        </p:grpSpPr>
        <p:pic>
          <p:nvPicPr>
            <p:cNvPr id="457" name="Google Shape;457;p53"/>
            <p:cNvPicPr preferRelativeResize="0"/>
            <p:nvPr/>
          </p:nvPicPr>
          <p:blipFill rotWithShape="1">
            <a:blip r:embed="rId3">
              <a:alphaModFix/>
            </a:blip>
            <a:srcRect b="66433" l="31193" r="40105" t="26664"/>
            <a:stretch/>
          </p:blipFill>
          <p:spPr>
            <a:xfrm>
              <a:off x="1098500" y="3634325"/>
              <a:ext cx="2207324" cy="3549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19050" endA="0" endPos="73000" fadeDir="5400012" kx="0" rotWithShape="0" algn="bl" stA="24000" stPos="0" sy="-100000" ky="0"/>
            </a:effectLst>
          </p:spPr>
        </p:pic>
        <p:pic>
          <p:nvPicPr>
            <p:cNvPr id="458" name="Google Shape;458;p53"/>
            <p:cNvPicPr preferRelativeResize="0"/>
            <p:nvPr/>
          </p:nvPicPr>
          <p:blipFill rotWithShape="1">
            <a:blip r:embed="rId3">
              <a:alphaModFix/>
            </a:blip>
            <a:srcRect b="74449" l="1348" r="26548" t="7387"/>
            <a:stretch/>
          </p:blipFill>
          <p:spPr>
            <a:xfrm>
              <a:off x="1098500" y="2659000"/>
              <a:ext cx="2207324" cy="934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59" name="Google Shape;459;p53"/>
            <p:cNvPicPr preferRelativeResize="0"/>
            <p:nvPr/>
          </p:nvPicPr>
          <p:blipFill rotWithShape="1">
            <a:blip r:embed="rId3">
              <a:alphaModFix/>
            </a:blip>
            <a:srcRect b="66433" l="1346" r="68806" t="26664"/>
            <a:stretch/>
          </p:blipFill>
          <p:spPr>
            <a:xfrm>
              <a:off x="1745300" y="3634323"/>
              <a:ext cx="913725" cy="35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53"/>
          <p:cNvGrpSpPr/>
          <p:nvPr/>
        </p:nvGrpSpPr>
        <p:grpSpPr>
          <a:xfrm>
            <a:off x="5265125" y="2843775"/>
            <a:ext cx="2480876" cy="1330325"/>
            <a:chOff x="3422350" y="2669250"/>
            <a:chExt cx="2480876" cy="1330325"/>
          </a:xfrm>
        </p:grpSpPr>
        <p:grpSp>
          <p:nvGrpSpPr>
            <p:cNvPr id="461" name="Google Shape;461;p53"/>
            <p:cNvGrpSpPr/>
            <p:nvPr/>
          </p:nvGrpSpPr>
          <p:grpSpPr>
            <a:xfrm>
              <a:off x="3422350" y="2669250"/>
              <a:ext cx="2480876" cy="1330325"/>
              <a:chOff x="3422350" y="2669250"/>
              <a:chExt cx="2480876" cy="1330325"/>
            </a:xfrm>
          </p:grpSpPr>
          <p:pic>
            <p:nvPicPr>
              <p:cNvPr id="462" name="Google Shape;462;p53"/>
              <p:cNvPicPr preferRelativeResize="0"/>
              <p:nvPr/>
            </p:nvPicPr>
            <p:blipFill rotWithShape="1">
              <a:blip r:embed="rId4">
                <a:alphaModFix/>
              </a:blip>
              <a:srcRect b="74419" l="0" r="18962" t="7416"/>
              <a:stretch/>
            </p:blipFill>
            <p:spPr>
              <a:xfrm>
                <a:off x="3422350" y="2669250"/>
                <a:ext cx="2480876" cy="9342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463" name="Google Shape;463;p53"/>
              <p:cNvPicPr preferRelativeResize="0"/>
              <p:nvPr/>
            </p:nvPicPr>
            <p:blipFill rotWithShape="1">
              <a:blip r:embed="rId3">
                <a:alphaModFix/>
              </a:blip>
              <a:srcRect b="66433" l="31192" r="41307" t="26664"/>
              <a:stretch/>
            </p:blipFill>
            <p:spPr>
              <a:xfrm>
                <a:off x="3422350" y="3644600"/>
                <a:ext cx="2480876" cy="3549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  <a:reflection blurRad="0" dir="5400000" dist="19050" endA="0" endPos="73000" fadeDir="5400012" kx="0" rotWithShape="0" algn="bl" stA="24000" stPos="0" sy="-100000" ky="0"/>
              </a:effectLst>
            </p:spPr>
          </p:pic>
          <p:pic>
            <p:nvPicPr>
              <p:cNvPr id="464" name="Google Shape;464;p53"/>
              <p:cNvPicPr preferRelativeResize="0"/>
              <p:nvPr/>
            </p:nvPicPr>
            <p:blipFill rotWithShape="1">
              <a:blip r:embed="rId4">
                <a:alphaModFix/>
              </a:blip>
              <a:srcRect b="66268" l="0" r="72111" t="26830"/>
              <a:stretch/>
            </p:blipFill>
            <p:spPr>
              <a:xfrm>
                <a:off x="4235913" y="3644600"/>
                <a:ext cx="853749" cy="35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5" name="Google Shape;465;p53"/>
            <p:cNvPicPr preferRelativeResize="0"/>
            <p:nvPr/>
          </p:nvPicPr>
          <p:blipFill rotWithShape="1">
            <a:blip r:embed="rId5">
              <a:alphaModFix/>
            </a:blip>
            <a:srcRect b="76457" l="77553" r="8214" t="18149"/>
            <a:stretch/>
          </p:blipFill>
          <p:spPr>
            <a:xfrm>
              <a:off x="4266525" y="2953975"/>
              <a:ext cx="1560499" cy="369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53"/>
          <p:cNvSpPr/>
          <p:nvPr/>
        </p:nvSpPr>
        <p:spPr>
          <a:xfrm>
            <a:off x="3846475" y="3170088"/>
            <a:ext cx="1180800" cy="67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BDAFF"/>
          </a:solidFill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  <a:reflection blurRad="0" dir="5400000" dist="19050" endA="0" endPos="73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4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Selecione a "Conta MetaMask"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73" name="Google Shape;473;p54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474" name="Google Shape;474;p54"/>
          <p:cNvSpPr/>
          <p:nvPr/>
        </p:nvSpPr>
        <p:spPr>
          <a:xfrm>
            <a:off x="6798416" y="414971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4"/>
          <p:cNvSpPr/>
          <p:nvPr/>
        </p:nvSpPr>
        <p:spPr>
          <a:xfrm>
            <a:off x="7196802" y="384209"/>
            <a:ext cx="1947300" cy="348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4"/>
          <p:cNvSpPr/>
          <p:nvPr/>
        </p:nvSpPr>
        <p:spPr>
          <a:xfrm>
            <a:off x="8664901" y="30791"/>
            <a:ext cx="2874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191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5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Copie o endereço da "Conta MetaMask"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83" name="Google Shape;483;p55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6326166" y="1622062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/>
          <p:nvPr/>
        </p:nvSpPr>
        <p:spPr>
          <a:xfrm>
            <a:off x="6734809" y="1591309"/>
            <a:ext cx="2398800" cy="348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5"/>
          <p:cNvSpPr/>
          <p:nvPr/>
        </p:nvSpPr>
        <p:spPr>
          <a:xfrm>
            <a:off x="8480109" y="698109"/>
            <a:ext cx="405600" cy="2445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6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Selecione a "Conta Curso"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93" name="Google Shape;493;p56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494" name="Google Shape;494;p56"/>
          <p:cNvSpPr/>
          <p:nvPr/>
        </p:nvSpPr>
        <p:spPr>
          <a:xfrm>
            <a:off x="6798416" y="1050321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6"/>
          <p:cNvSpPr/>
          <p:nvPr/>
        </p:nvSpPr>
        <p:spPr>
          <a:xfrm>
            <a:off x="7196802" y="1019559"/>
            <a:ext cx="1947300" cy="348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6"/>
          <p:cNvSpPr/>
          <p:nvPr/>
        </p:nvSpPr>
        <p:spPr>
          <a:xfrm>
            <a:off x="8664901" y="30791"/>
            <a:ext cx="2874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016" y="-1025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7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Clique em SEND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03" name="Google Shape;503;p57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504" name="Google Shape;504;p57"/>
          <p:cNvSpPr/>
          <p:nvPr/>
        </p:nvSpPr>
        <p:spPr>
          <a:xfrm rot="2698261">
            <a:off x="8049392" y="1005343"/>
            <a:ext cx="419385" cy="2872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7"/>
          <p:cNvSpPr/>
          <p:nvPr/>
        </p:nvSpPr>
        <p:spPr>
          <a:xfrm>
            <a:off x="8425100" y="1335062"/>
            <a:ext cx="504600" cy="2667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024" y="-1025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8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Cole o endereço da "Conta MetaMask"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12" name="Google Shape;512;p58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513" name="Google Shape;513;p58"/>
          <p:cNvSpPr/>
          <p:nvPr/>
        </p:nvSpPr>
        <p:spPr>
          <a:xfrm rot="-2701739">
            <a:off x="5912417" y="2015868"/>
            <a:ext cx="419385" cy="2872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8"/>
          <p:cNvSpPr/>
          <p:nvPr/>
        </p:nvSpPr>
        <p:spPr>
          <a:xfrm>
            <a:off x="6238350" y="1694375"/>
            <a:ext cx="2765400" cy="2667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024" y="-1025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9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pt-BR" sz="2400">
                <a:solidFill>
                  <a:srgbClr val="FFFFFF"/>
                </a:solidFill>
              </a:rPr>
              <a:t>Defina o valor em </a:t>
            </a:r>
            <a:r>
              <a:rPr i="1" lang="pt-BR" sz="2400">
                <a:solidFill>
                  <a:srgbClr val="FFFFFF"/>
                </a:solidFill>
              </a:rPr>
              <a:t>ether</a:t>
            </a:r>
            <a:r>
              <a:rPr lang="pt-BR" sz="2400">
                <a:solidFill>
                  <a:srgbClr val="FFFFFF"/>
                </a:solidFill>
              </a:rPr>
              <a:t> a ser transferido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lang="pt-BR" sz="2400">
                <a:solidFill>
                  <a:srgbClr val="FFFFFF"/>
                </a:solidFill>
              </a:rPr>
              <a:t>C</a:t>
            </a:r>
            <a:r>
              <a:rPr lang="pt-BR" sz="2400">
                <a:solidFill>
                  <a:srgbClr val="FFFFFF"/>
                </a:solidFill>
              </a:rPr>
              <a:t>lique em NEXT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21" name="Google Shape;521;p59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522" name="Google Shape;522;p59"/>
          <p:cNvSpPr/>
          <p:nvPr/>
        </p:nvSpPr>
        <p:spPr>
          <a:xfrm rot="-2701739">
            <a:off x="8213667" y="2539468"/>
            <a:ext cx="419385" cy="2872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9"/>
          <p:cNvSpPr/>
          <p:nvPr/>
        </p:nvSpPr>
        <p:spPr>
          <a:xfrm>
            <a:off x="6194900" y="2134075"/>
            <a:ext cx="2110800" cy="299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0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Conferir detalhes da transação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" name="Google Shape;530;p60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pic>
        <p:nvPicPr>
          <p:cNvPr id="531" name="Google Shape;53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32" name="Google Shape;532;p60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1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Confirme a transação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9" name="Google Shape;539;p61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540" name="Google Shape;540;p61"/>
          <p:cNvSpPr/>
          <p:nvPr/>
        </p:nvSpPr>
        <p:spPr>
          <a:xfrm rot="-2701739">
            <a:off x="7536067" y="3545568"/>
            <a:ext cx="419385" cy="2872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1"/>
          <p:cNvSpPr/>
          <p:nvPr/>
        </p:nvSpPr>
        <p:spPr>
          <a:xfrm>
            <a:off x="7669041" y="3160867"/>
            <a:ext cx="636600" cy="29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270875" y="1878775"/>
            <a:ext cx="3436800" cy="30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</a:rPr>
              <a:t>MetaMask</a:t>
            </a:r>
            <a:endParaRPr b="1" sz="3000"/>
          </a:p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Transferir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4055259" y="184800"/>
            <a:ext cx="5030700" cy="28950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9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2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Aguarde a transação ser minerada e inserida no bloco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8" name="Google Shape;548;p62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549" name="Google Shape;549;p62"/>
          <p:cNvSpPr/>
          <p:nvPr/>
        </p:nvSpPr>
        <p:spPr>
          <a:xfrm rot="-2701739">
            <a:off x="7269142" y="2678043"/>
            <a:ext cx="419385" cy="2872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2"/>
          <p:cNvSpPr/>
          <p:nvPr/>
        </p:nvSpPr>
        <p:spPr>
          <a:xfrm>
            <a:off x="6113499" y="2123809"/>
            <a:ext cx="3003000" cy="499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34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3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Transação confirmada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57" name="Google Shape;557;p63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558" name="Google Shape;558;p63"/>
          <p:cNvSpPr/>
          <p:nvPr/>
        </p:nvSpPr>
        <p:spPr>
          <a:xfrm rot="-2701739">
            <a:off x="7269142" y="2678043"/>
            <a:ext cx="419385" cy="2872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3"/>
          <p:cNvSpPr/>
          <p:nvPr/>
        </p:nvSpPr>
        <p:spPr>
          <a:xfrm>
            <a:off x="6113499" y="2123809"/>
            <a:ext cx="3003000" cy="4998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34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4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Selecione a "Conta MetaMask"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66" name="Google Shape;566;p64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Transferir </a:t>
            </a:r>
            <a:r>
              <a:rPr i="1"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ether</a:t>
            </a: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 entre contas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567" name="Google Shape;567;p64"/>
          <p:cNvSpPr/>
          <p:nvPr/>
        </p:nvSpPr>
        <p:spPr>
          <a:xfrm>
            <a:off x="6798416" y="414971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4"/>
          <p:cNvSpPr/>
          <p:nvPr/>
        </p:nvSpPr>
        <p:spPr>
          <a:xfrm>
            <a:off x="7196802" y="384209"/>
            <a:ext cx="1947300" cy="348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4"/>
          <p:cNvSpPr/>
          <p:nvPr/>
        </p:nvSpPr>
        <p:spPr>
          <a:xfrm>
            <a:off x="8664901" y="30791"/>
            <a:ext cx="287400" cy="287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349" y="0"/>
            <a:ext cx="306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5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4.7. Transferir </a:t>
            </a:r>
            <a:r>
              <a:rPr i="1" lang="pt-BR" sz="2400">
                <a:solidFill>
                  <a:srgbClr val="00FF00"/>
                </a:solidFill>
              </a:rPr>
              <a:t>ether</a:t>
            </a:r>
            <a:r>
              <a:rPr lang="pt-BR" sz="2400">
                <a:solidFill>
                  <a:srgbClr val="00FF00"/>
                </a:solidFill>
              </a:rPr>
              <a:t> entre contas</a:t>
            </a:r>
            <a:endParaRPr sz="2400">
              <a:solidFill>
                <a:srgbClr val="00FF00"/>
              </a:solidFill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5746145" y="1390271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5"/>
          <p:cNvSpPr/>
          <p:nvPr/>
        </p:nvSpPr>
        <p:spPr>
          <a:xfrm>
            <a:off x="6149634" y="1359525"/>
            <a:ext cx="1098600" cy="3489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79" name="Google Shape;579;p65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6"/>
          <p:cNvSpPr txBox="1"/>
          <p:nvPr>
            <p:ph type="title"/>
          </p:nvPr>
        </p:nvSpPr>
        <p:spPr>
          <a:xfrm>
            <a:off x="729450" y="1201175"/>
            <a:ext cx="76884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Transferir </a:t>
            </a:r>
            <a:r>
              <a:rPr i="1" lang="pt-BR"/>
              <a:t>ether</a:t>
            </a:r>
            <a:r>
              <a:rPr lang="pt-BR"/>
              <a:t> da </a:t>
            </a:r>
            <a:r>
              <a:rPr lang="pt-BR">
                <a:solidFill>
                  <a:srgbClr val="FFFF00"/>
                </a:solidFill>
              </a:rPr>
              <a:t>Conta Curso</a:t>
            </a:r>
            <a:r>
              <a:rPr lang="pt-BR"/>
              <a:t> para a </a:t>
            </a:r>
            <a:r>
              <a:rPr lang="pt-BR">
                <a:solidFill>
                  <a:srgbClr val="FFFF00"/>
                </a:solidFill>
              </a:rPr>
              <a:t>Conta do Colega</a:t>
            </a:r>
            <a:endParaRPr>
              <a:solidFill>
                <a:srgbClr val="FFFF00"/>
              </a:solidFill>
            </a:endParaRPr>
          </a:p>
        </p:txBody>
      </p:sp>
      <p:grpSp>
        <p:nvGrpSpPr>
          <p:cNvPr id="585" name="Google Shape;585;p66"/>
          <p:cNvGrpSpPr/>
          <p:nvPr/>
        </p:nvGrpSpPr>
        <p:grpSpPr>
          <a:xfrm>
            <a:off x="1401300" y="2843775"/>
            <a:ext cx="2207324" cy="1330324"/>
            <a:chOff x="1098500" y="2659000"/>
            <a:chExt cx="2207324" cy="1330324"/>
          </a:xfrm>
        </p:grpSpPr>
        <p:pic>
          <p:nvPicPr>
            <p:cNvPr id="586" name="Google Shape;586;p66"/>
            <p:cNvPicPr preferRelativeResize="0"/>
            <p:nvPr/>
          </p:nvPicPr>
          <p:blipFill rotWithShape="1">
            <a:blip r:embed="rId3">
              <a:alphaModFix/>
            </a:blip>
            <a:srcRect b="66433" l="31193" r="40105" t="26664"/>
            <a:stretch/>
          </p:blipFill>
          <p:spPr>
            <a:xfrm>
              <a:off x="1098500" y="3634325"/>
              <a:ext cx="2207324" cy="3549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19050" endA="0" endPos="73000" fadeDir="5400012" kx="0" rotWithShape="0" algn="bl" stA="24000" stPos="0" sy="-100000" ky="0"/>
            </a:effectLst>
          </p:spPr>
        </p:pic>
        <p:pic>
          <p:nvPicPr>
            <p:cNvPr id="587" name="Google Shape;587;p66"/>
            <p:cNvPicPr preferRelativeResize="0"/>
            <p:nvPr/>
          </p:nvPicPr>
          <p:blipFill rotWithShape="1">
            <a:blip r:embed="rId3">
              <a:alphaModFix/>
            </a:blip>
            <a:srcRect b="74449" l="1348" r="26548" t="7387"/>
            <a:stretch/>
          </p:blipFill>
          <p:spPr>
            <a:xfrm>
              <a:off x="1098500" y="2659000"/>
              <a:ext cx="2207324" cy="934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88" name="Google Shape;588;p66"/>
            <p:cNvPicPr preferRelativeResize="0"/>
            <p:nvPr/>
          </p:nvPicPr>
          <p:blipFill rotWithShape="1">
            <a:blip r:embed="rId3">
              <a:alphaModFix/>
            </a:blip>
            <a:srcRect b="66433" l="1346" r="68806" t="26664"/>
            <a:stretch/>
          </p:blipFill>
          <p:spPr>
            <a:xfrm>
              <a:off x="1745300" y="3634323"/>
              <a:ext cx="913725" cy="354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66"/>
          <p:cNvGrpSpPr/>
          <p:nvPr/>
        </p:nvGrpSpPr>
        <p:grpSpPr>
          <a:xfrm>
            <a:off x="5265125" y="2843775"/>
            <a:ext cx="2480876" cy="1330325"/>
            <a:chOff x="3422350" y="2669250"/>
            <a:chExt cx="2480876" cy="1330325"/>
          </a:xfrm>
        </p:grpSpPr>
        <p:pic>
          <p:nvPicPr>
            <p:cNvPr id="590" name="Google Shape;590;p66"/>
            <p:cNvPicPr preferRelativeResize="0"/>
            <p:nvPr/>
          </p:nvPicPr>
          <p:blipFill rotWithShape="1">
            <a:blip r:embed="rId4">
              <a:alphaModFix/>
            </a:blip>
            <a:srcRect b="74419" l="0" r="18962" t="7416"/>
            <a:stretch/>
          </p:blipFill>
          <p:spPr>
            <a:xfrm>
              <a:off x="3422350" y="2669250"/>
              <a:ext cx="2480876" cy="9342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91" name="Google Shape;591;p66"/>
            <p:cNvPicPr preferRelativeResize="0"/>
            <p:nvPr/>
          </p:nvPicPr>
          <p:blipFill rotWithShape="1">
            <a:blip r:embed="rId3">
              <a:alphaModFix/>
            </a:blip>
            <a:srcRect b="66433" l="31192" r="41307" t="26664"/>
            <a:stretch/>
          </p:blipFill>
          <p:spPr>
            <a:xfrm>
              <a:off x="3422350" y="3644600"/>
              <a:ext cx="2480876" cy="3549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19050" endA="0" endPos="73000" fadeDir="5400012" kx="0" rotWithShape="0" algn="bl" stA="24000" stPos="0" sy="-100000" ky="0"/>
            </a:effectLst>
          </p:spPr>
        </p:pic>
        <p:pic>
          <p:nvPicPr>
            <p:cNvPr id="592" name="Google Shape;592;p66"/>
            <p:cNvPicPr preferRelativeResize="0"/>
            <p:nvPr/>
          </p:nvPicPr>
          <p:blipFill rotWithShape="1">
            <a:blip r:embed="rId4">
              <a:alphaModFix/>
            </a:blip>
            <a:srcRect b="66268" l="0" r="72111" t="26830"/>
            <a:stretch/>
          </p:blipFill>
          <p:spPr>
            <a:xfrm>
              <a:off x="4235913" y="3644600"/>
              <a:ext cx="853749" cy="354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66"/>
          <p:cNvSpPr/>
          <p:nvPr/>
        </p:nvSpPr>
        <p:spPr>
          <a:xfrm>
            <a:off x="3846475" y="3170088"/>
            <a:ext cx="1180800" cy="67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BDAFF"/>
          </a:solidFill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  <a:reflection blurRad="0" dir="5400000" dist="19050" endA="0" endPos="73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6"/>
          <p:cNvSpPr txBox="1"/>
          <p:nvPr/>
        </p:nvSpPr>
        <p:spPr>
          <a:xfrm>
            <a:off x="6940145" y="3188550"/>
            <a:ext cx="135300" cy="21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34F5C"/>
                </a:solidFill>
                <a:latin typeface="Raleway"/>
                <a:ea typeface="Raleway"/>
                <a:cs typeface="Raleway"/>
                <a:sym typeface="Raleway"/>
              </a:rPr>
              <a:t>x</a:t>
            </a:r>
            <a:endParaRPr b="1" sz="1600">
              <a:solidFill>
                <a:srgbClr val="134F5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</a:t>
            </a:r>
            <a:r>
              <a:rPr b="1" lang="pt-BR">
                <a:solidFill>
                  <a:srgbClr val="0B5394"/>
                </a:solidFill>
              </a:rPr>
              <a:t>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4.8. Conectar Remix com MetaMask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600" name="Google Shape;600;p67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601" name="Google Shape;6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7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8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AutoNum type="arabicPeriod"/>
            </a:pPr>
            <a:r>
              <a:rPr lang="pt-BR">
                <a:solidFill>
                  <a:srgbClr val="FFFFFF"/>
                </a:solidFill>
              </a:rPr>
              <a:t>Criar cofre de contas no MetaMask</a:t>
            </a:r>
            <a:endParaRPr/>
          </a:p>
        </p:txBody>
      </p:sp>
      <p:sp>
        <p:nvSpPr>
          <p:cNvPr id="608" name="Google Shape;608;p6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FFFFFF"/>
                </a:solidFill>
              </a:rPr>
              <a:t>Conectar Remix no MetaMask</a:t>
            </a:r>
            <a:r>
              <a:rPr b="1" lang="pt-BR" sz="1400">
                <a:solidFill>
                  <a:srgbClr val="FFFF00"/>
                </a:solidFill>
              </a:rPr>
              <a:t> - Entrar no REMIX: </a:t>
            </a:r>
            <a:r>
              <a:rPr b="1" lang="pt-BR" sz="1400">
                <a:solidFill>
                  <a:srgbClr val="FFFF00"/>
                </a:solidFill>
              </a:rPr>
              <a:t>remix.ethereum.org</a:t>
            </a:r>
            <a:endParaRPr b="1" sz="1400">
              <a:solidFill>
                <a:srgbClr val="FFFF00"/>
              </a:solidFill>
            </a:endParaRPr>
          </a:p>
        </p:txBody>
      </p:sp>
      <p:pic>
        <p:nvPicPr>
          <p:cNvPr id="609" name="Google Shape;6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415"/>
            <a:ext cx="9143999" cy="517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9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AutoNum type="arabicPeriod"/>
            </a:pPr>
            <a:r>
              <a:rPr lang="pt-BR">
                <a:solidFill>
                  <a:srgbClr val="FFFFFF"/>
                </a:solidFill>
              </a:rPr>
              <a:t>Criar cofre de contas no MetaMask</a:t>
            </a:r>
            <a:endParaRPr/>
          </a:p>
        </p:txBody>
      </p:sp>
      <p:sp>
        <p:nvSpPr>
          <p:cNvPr id="615" name="Google Shape;615;p6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FFFFFF"/>
                </a:solidFill>
              </a:rPr>
              <a:t>Conectar Remix no MetaMask </a:t>
            </a:r>
            <a:r>
              <a:rPr b="1" lang="pt-BR" sz="1400">
                <a:solidFill>
                  <a:srgbClr val="FFFF00"/>
                </a:solidFill>
              </a:rPr>
              <a:t>- Abrir EscrituraImovel.sol</a:t>
            </a:r>
            <a:endParaRPr b="1" sz="1400">
              <a:solidFill>
                <a:srgbClr val="FFFF00"/>
              </a:solidFill>
            </a:endParaRPr>
          </a:p>
        </p:txBody>
      </p:sp>
      <p:pic>
        <p:nvPicPr>
          <p:cNvPr id="616" name="Google Shape;6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415"/>
            <a:ext cx="9143999" cy="517611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9"/>
          <p:cNvSpPr/>
          <p:nvPr/>
        </p:nvSpPr>
        <p:spPr>
          <a:xfrm>
            <a:off x="1057450" y="492691"/>
            <a:ext cx="1827300" cy="267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AutoNum type="arabicPeriod"/>
            </a:pPr>
            <a:r>
              <a:rPr lang="pt-BR">
                <a:solidFill>
                  <a:srgbClr val="FFFFFF"/>
                </a:solidFill>
              </a:rPr>
              <a:t>Criar cofre de contas no MetaMask</a:t>
            </a:r>
            <a:endParaRPr/>
          </a:p>
        </p:txBody>
      </p:sp>
      <p:sp>
        <p:nvSpPr>
          <p:cNvPr id="623" name="Google Shape;623;p7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FFFFFF"/>
                </a:solidFill>
              </a:rPr>
              <a:t>Conectar Remix no MetaMask</a:t>
            </a:r>
            <a:r>
              <a:rPr b="1" lang="pt-BR" sz="1400">
                <a:solidFill>
                  <a:srgbClr val="FFFF00"/>
                </a:solidFill>
              </a:rPr>
              <a:t> - Clicar na aba Run</a:t>
            </a:r>
            <a:endParaRPr b="1" sz="1400">
              <a:solidFill>
                <a:srgbClr val="FFFF00"/>
              </a:solidFill>
            </a:endParaRPr>
          </a:p>
        </p:txBody>
      </p:sp>
      <p:pic>
        <p:nvPicPr>
          <p:cNvPr id="624" name="Google Shape;6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415"/>
            <a:ext cx="9143999" cy="517611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0"/>
          <p:cNvSpPr/>
          <p:nvPr/>
        </p:nvSpPr>
        <p:spPr>
          <a:xfrm>
            <a:off x="7012000" y="482425"/>
            <a:ext cx="472200" cy="267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1"/>
          <p:cNvPicPr preferRelativeResize="0"/>
          <p:nvPr/>
        </p:nvPicPr>
        <p:blipFill rotWithShape="1">
          <a:blip r:embed="rId3">
            <a:alphaModFix/>
          </a:blip>
          <a:srcRect b="0" l="0" r="0" t="9779"/>
          <a:stretch/>
        </p:blipFill>
        <p:spPr>
          <a:xfrm>
            <a:off x="0" y="482425"/>
            <a:ext cx="9144000" cy="5156028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1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AutoNum type="arabicPeriod"/>
            </a:pPr>
            <a:r>
              <a:rPr lang="pt-BR">
                <a:solidFill>
                  <a:srgbClr val="FFFFFF"/>
                </a:solidFill>
              </a:rPr>
              <a:t>Criar cofre de contas no MetaMask</a:t>
            </a:r>
            <a:endParaRPr/>
          </a:p>
        </p:txBody>
      </p:sp>
      <p:sp>
        <p:nvSpPr>
          <p:cNvPr id="632" name="Google Shape;632;p71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FFFFFF"/>
                </a:solidFill>
              </a:rPr>
              <a:t>Conectar Remix no MetaMask</a:t>
            </a:r>
            <a:r>
              <a:rPr b="1" lang="pt-BR" sz="1400">
                <a:solidFill>
                  <a:srgbClr val="FFFF00"/>
                </a:solidFill>
              </a:rPr>
              <a:t> - Selecionar Inject Web3</a:t>
            </a:r>
            <a:endParaRPr b="1" sz="1400">
              <a:solidFill>
                <a:srgbClr val="FFFF00"/>
              </a:solidFill>
            </a:endParaRPr>
          </a:p>
        </p:txBody>
      </p:sp>
      <p:sp>
        <p:nvSpPr>
          <p:cNvPr id="633" name="Google Shape;633;p71"/>
          <p:cNvSpPr/>
          <p:nvPr/>
        </p:nvSpPr>
        <p:spPr>
          <a:xfrm>
            <a:off x="7124950" y="975209"/>
            <a:ext cx="1971000" cy="164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1"/>
          <p:cNvSpPr/>
          <p:nvPr/>
        </p:nvSpPr>
        <p:spPr>
          <a:xfrm>
            <a:off x="6721445" y="913696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1" type="subTitle"/>
          </p:nvPr>
        </p:nvSpPr>
        <p:spPr>
          <a:xfrm>
            <a:off x="270875" y="1909575"/>
            <a:ext cx="3436800" cy="30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</a:rPr>
              <a:t>Remix </a:t>
            </a:r>
            <a:br>
              <a:rPr b="1" lang="pt-BR" sz="3000">
                <a:solidFill>
                  <a:srgbClr val="FFFF00"/>
                </a:solidFill>
              </a:rPr>
            </a:br>
            <a:r>
              <a:rPr b="1" lang="pt-BR" sz="3000">
                <a:solidFill>
                  <a:srgbClr val="FFFF00"/>
                </a:solidFill>
              </a:rPr>
              <a:t>+</a:t>
            </a:r>
            <a:endParaRPr b="1" sz="30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</a:rPr>
              <a:t>MetaMask</a:t>
            </a:r>
            <a:endParaRPr b="1" sz="3000"/>
          </a:p>
        </p:txBody>
      </p:sp>
      <p:sp>
        <p:nvSpPr>
          <p:cNvPr id="139" name="Google Shape;139;p18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Transferir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055250" y="3018351"/>
            <a:ext cx="5030700" cy="18786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2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Confira a rede (Rinkeby)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41" name="Google Shape;641;p72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Conectar Remix no MetaMask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642" name="Google Shape;642;p72"/>
          <p:cNvSpPr/>
          <p:nvPr/>
        </p:nvSpPr>
        <p:spPr>
          <a:xfrm>
            <a:off x="6909350" y="390005"/>
            <a:ext cx="2032800" cy="236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2"/>
          <p:cNvSpPr/>
          <p:nvPr/>
        </p:nvSpPr>
        <p:spPr>
          <a:xfrm>
            <a:off x="6485320" y="364346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3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Confira o endereço e o saldo da conta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49" name="Google Shape;64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3"/>
          <p:cNvSpPr/>
          <p:nvPr/>
        </p:nvSpPr>
        <p:spPr>
          <a:xfrm>
            <a:off x="6828816" y="673241"/>
            <a:ext cx="1959300" cy="177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3"/>
          <p:cNvSpPr/>
          <p:nvPr/>
        </p:nvSpPr>
        <p:spPr>
          <a:xfrm>
            <a:off x="6394519" y="623745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3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Conectar Remix no MetaMask</a:t>
            </a:r>
            <a:endParaRPr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59" name="Google Shape;659;p74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60" name="Google Shape;660;p74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4.8. </a:t>
            </a:r>
            <a:r>
              <a:rPr lang="pt-BR" sz="2400">
                <a:solidFill>
                  <a:srgbClr val="00FF00"/>
                </a:solidFill>
              </a:rPr>
              <a:t>Conectar o Remix no MetaMask</a:t>
            </a:r>
            <a:endParaRPr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5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</a:t>
            </a:r>
            <a:r>
              <a:rPr b="1" lang="pt-BR">
                <a:solidFill>
                  <a:srgbClr val="0B5394"/>
                </a:solidFill>
              </a:rPr>
              <a:t>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4.9. Fazer deploy de um Smart Contract em uma rede TestNet a partir do Remix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666" name="Google Shape;666;p75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667" name="Google Shape;66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75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6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Preencha os parâmetros </a:t>
            </a:r>
            <a:r>
              <a:rPr lang="pt-BR" sz="2400">
                <a:solidFill>
                  <a:srgbClr val="FFFFFF"/>
                </a:solidFill>
              </a:rPr>
              <a:t>iniciais</a:t>
            </a:r>
            <a:r>
              <a:rPr lang="pt-BR" sz="2400">
                <a:solidFill>
                  <a:srgbClr val="FFFFFF"/>
                </a:solidFill>
              </a:rPr>
              <a:t> da função construtora do contrato EscrituraImovel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400">
                <a:solidFill>
                  <a:srgbClr val="FFFFFF"/>
                </a:solidFill>
              </a:rPr>
            </a:br>
            <a:r>
              <a:rPr lang="pt-BR" sz="2400">
                <a:solidFill>
                  <a:srgbClr val="FFFFFF"/>
                </a:solidFill>
              </a:rPr>
              <a:t>Ex.: </a:t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"001.0.02835.382", "[seu endereço]"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5" name="Google Shape;675;p76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Fazer deploy de um Smart Contract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676" name="Google Shape;676;p76"/>
          <p:cNvSpPr/>
          <p:nvPr/>
        </p:nvSpPr>
        <p:spPr>
          <a:xfrm>
            <a:off x="7121466" y="1878759"/>
            <a:ext cx="1697400" cy="215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6"/>
          <p:cNvSpPr/>
          <p:nvPr/>
        </p:nvSpPr>
        <p:spPr>
          <a:xfrm>
            <a:off x="6670120" y="1842746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7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Clique em Deploy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3" name="Google Shape;68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7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Fazer deploy de um Smart Contract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685" name="Google Shape;685;p77"/>
          <p:cNvSpPr/>
          <p:nvPr/>
        </p:nvSpPr>
        <p:spPr>
          <a:xfrm>
            <a:off x="6303603" y="1878750"/>
            <a:ext cx="841800" cy="215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7"/>
          <p:cNvSpPr/>
          <p:nvPr/>
        </p:nvSpPr>
        <p:spPr>
          <a:xfrm>
            <a:off x="5872345" y="1842746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8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Confira os detalhes da transação e clique em Submit para confirmar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3" name="Google Shape;693;p78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Fazer deploy de um Smart Contract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694" name="Google Shape;694;p78"/>
          <p:cNvSpPr/>
          <p:nvPr/>
        </p:nvSpPr>
        <p:spPr>
          <a:xfrm>
            <a:off x="7730651" y="2967001"/>
            <a:ext cx="554400" cy="28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8"/>
          <p:cNvSpPr/>
          <p:nvPr/>
        </p:nvSpPr>
        <p:spPr>
          <a:xfrm rot="-2700000">
            <a:off x="7679222" y="3337878"/>
            <a:ext cx="355109" cy="2872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9"/>
          <p:cNvSpPr/>
          <p:nvPr/>
        </p:nvSpPr>
        <p:spPr>
          <a:xfrm>
            <a:off x="6190700" y="3121000"/>
            <a:ext cx="2895000" cy="13653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03" name="Google Shape;703;p79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04" name="Google Shape;704;p79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Após a</a:t>
            </a:r>
            <a:r>
              <a:rPr lang="pt-BR" sz="2400">
                <a:solidFill>
                  <a:srgbClr val="FFFFFF"/>
                </a:solidFill>
              </a:rPr>
              <a:t> transação ser mineirada e incluída na blockchain, ela será exibida no Remix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5" name="Google Shape;705;p79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Fazer deploy de um Smart Contract</a:t>
            </a:r>
            <a:endParaRPr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0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Copie o endereço do contrato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1" name="Google Shape;7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0"/>
          <p:cNvSpPr/>
          <p:nvPr/>
        </p:nvSpPr>
        <p:spPr>
          <a:xfrm>
            <a:off x="8510909" y="3336600"/>
            <a:ext cx="277200" cy="2052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0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Fazer deploy de um Smart Contract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714" name="Google Shape;714;p80"/>
          <p:cNvSpPr/>
          <p:nvPr/>
        </p:nvSpPr>
        <p:spPr>
          <a:xfrm>
            <a:off x="8120703" y="3305728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1"/>
          <p:cNvSpPr txBox="1"/>
          <p:nvPr>
            <p:ph type="title"/>
          </p:nvPr>
        </p:nvSpPr>
        <p:spPr>
          <a:xfrm>
            <a:off x="729450" y="1170050"/>
            <a:ext cx="8315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Procure o contrato pelo endereço no Etherscan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0" name="Google Shape;720;p81"/>
          <p:cNvSpPr/>
          <p:nvPr/>
        </p:nvSpPr>
        <p:spPr>
          <a:xfrm>
            <a:off x="8510909" y="3336600"/>
            <a:ext cx="277200" cy="2052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1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Fazer deploy de um Smart Contract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722" name="Google Shape;722;p81"/>
          <p:cNvSpPr/>
          <p:nvPr/>
        </p:nvSpPr>
        <p:spPr>
          <a:xfrm>
            <a:off x="8120703" y="3305728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0016"/>
            <a:ext cx="9144001" cy="412928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1"/>
          <p:cNvSpPr txBox="1"/>
          <p:nvPr/>
        </p:nvSpPr>
        <p:spPr>
          <a:xfrm>
            <a:off x="0" y="1633975"/>
            <a:ext cx="9144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https://rinkeby.etherscan.io/</a:t>
            </a:r>
            <a:endParaRPr b="1" sz="24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4.1. Criar cofre de contas no MetaMask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</a:t>
            </a:r>
            <a:r>
              <a:rPr b="1" lang="pt-BR">
                <a:solidFill>
                  <a:srgbClr val="0B5394"/>
                </a:solidFill>
              </a:rPr>
              <a:t>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276141" y="13186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2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4.9. Fazer deploy de um Smart Contract em uma rede TestNet a partir do Remix</a:t>
            </a:r>
            <a:endParaRPr sz="16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31" name="Google Shape;73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32" name="Google Shape;732;p82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3"/>
          <p:cNvSpPr txBox="1"/>
          <p:nvPr>
            <p:ph idx="2" type="title"/>
          </p:nvPr>
        </p:nvSpPr>
        <p:spPr>
          <a:xfrm>
            <a:off x="4003925" y="55625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</a:t>
            </a:r>
            <a:r>
              <a:rPr b="1" lang="pt-BR">
                <a:solidFill>
                  <a:srgbClr val="0B5394"/>
                </a:solidFill>
              </a:rPr>
              <a:t>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4.10. Interagir com um Smart Contract em uma rede TestNet a partir do Remix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38" name="Google Shape;738;p83"/>
          <p:cNvSpPr txBox="1"/>
          <p:nvPr>
            <p:ph type="title"/>
          </p:nvPr>
        </p:nvSpPr>
        <p:spPr>
          <a:xfrm>
            <a:off x="428541" y="1471050"/>
            <a:ext cx="3436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fazer!</a:t>
            </a:r>
            <a:endParaRPr/>
          </a:p>
        </p:txBody>
      </p:sp>
      <p:pic>
        <p:nvPicPr>
          <p:cNvPr id="739" name="Google Shape;7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8" y="2462975"/>
            <a:ext cx="1700455" cy="1687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3"/>
          <p:cNvSpPr txBox="1"/>
          <p:nvPr/>
        </p:nvSpPr>
        <p:spPr>
          <a:xfrm>
            <a:off x="1931273" y="3116675"/>
            <a:ext cx="1700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4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Consulte os valores das variáveis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7" name="Google Shape;747;p84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Interagir com Smart Contract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748" name="Google Shape;748;p84"/>
          <p:cNvSpPr/>
          <p:nvPr/>
        </p:nvSpPr>
        <p:spPr>
          <a:xfrm>
            <a:off x="6311125" y="4129730"/>
            <a:ext cx="2656200" cy="215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4"/>
          <p:cNvSpPr/>
          <p:nvPr/>
        </p:nvSpPr>
        <p:spPr>
          <a:xfrm>
            <a:off x="5961265" y="3864831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4"/>
          <p:cNvSpPr/>
          <p:nvPr/>
        </p:nvSpPr>
        <p:spPr>
          <a:xfrm>
            <a:off x="6347650" y="4822380"/>
            <a:ext cx="2656200" cy="215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4"/>
          <p:cNvSpPr/>
          <p:nvPr/>
        </p:nvSpPr>
        <p:spPr>
          <a:xfrm>
            <a:off x="5961265" y="4399906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5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Transfira o imóvel para um outro endereço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7" name="Google Shape;75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5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Interagir com Smart Contract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759" name="Google Shape;759;p85"/>
          <p:cNvSpPr/>
          <p:nvPr/>
        </p:nvSpPr>
        <p:spPr>
          <a:xfrm>
            <a:off x="7146875" y="3649425"/>
            <a:ext cx="1652100" cy="215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85"/>
          <p:cNvSpPr/>
          <p:nvPr/>
        </p:nvSpPr>
        <p:spPr>
          <a:xfrm>
            <a:off x="5927500" y="3613431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98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6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Aguarde a transação ser minerada e inserida na blockchain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7" name="Google Shape;767;p86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Interagir com Smart Contract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768" name="Google Shape;768;p86"/>
          <p:cNvSpPr/>
          <p:nvPr/>
        </p:nvSpPr>
        <p:spPr>
          <a:xfrm>
            <a:off x="6550355" y="2704000"/>
            <a:ext cx="1339500" cy="215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6"/>
          <p:cNvSpPr/>
          <p:nvPr/>
        </p:nvSpPr>
        <p:spPr>
          <a:xfrm>
            <a:off x="6173880" y="2668006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7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Confira o novo</a:t>
            </a:r>
            <a:r>
              <a:rPr lang="pt-BR" sz="2400">
                <a:solidFill>
                  <a:srgbClr val="FFFFFF"/>
                </a:solidFill>
              </a:rPr>
              <a:t> valor da variável "proprietario"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5" name="Google Shape;77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573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7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Interagir com Smart Contract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777" name="Google Shape;777;p87"/>
          <p:cNvSpPr/>
          <p:nvPr/>
        </p:nvSpPr>
        <p:spPr>
          <a:xfrm>
            <a:off x="6347650" y="4799870"/>
            <a:ext cx="2656200" cy="215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7"/>
          <p:cNvSpPr/>
          <p:nvPr/>
        </p:nvSpPr>
        <p:spPr>
          <a:xfrm>
            <a:off x="5950010" y="4366141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84" name="Google Shape;784;p88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785" name="Google Shape;78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573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8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</a:rPr>
              <a:t>4.10. Interagir com um Smart Contract em uma rede TestNet a partir do Remix</a:t>
            </a:r>
            <a:endParaRPr sz="16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375" y="4078388"/>
            <a:ext cx="823600" cy="8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92" name="Google Shape;792;p89"/>
          <p:cNvSpPr txBox="1"/>
          <p:nvPr/>
        </p:nvSpPr>
        <p:spPr>
          <a:xfrm>
            <a:off x="3686175" y="4331464"/>
            <a:ext cx="14820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793" name="Google Shape;79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573" y="0"/>
            <a:ext cx="30013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9"/>
          <p:cNvSpPr/>
          <p:nvPr/>
        </p:nvSpPr>
        <p:spPr>
          <a:xfrm>
            <a:off x="8541692" y="3311250"/>
            <a:ext cx="232500" cy="2154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89"/>
          <p:cNvSpPr/>
          <p:nvPr/>
        </p:nvSpPr>
        <p:spPr>
          <a:xfrm rot="-5400000">
            <a:off x="8507810" y="3626941"/>
            <a:ext cx="355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9"/>
          <p:cNvSpPr txBox="1"/>
          <p:nvPr>
            <p:ph type="title"/>
          </p:nvPr>
        </p:nvSpPr>
        <p:spPr>
          <a:xfrm>
            <a:off x="729450" y="1402175"/>
            <a:ext cx="7688400" cy="24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Copie o endereço do </a:t>
            </a:r>
            <a:br>
              <a:rPr lang="pt-BR" sz="3000">
                <a:solidFill>
                  <a:srgbClr val="FFFFFF"/>
                </a:solidFill>
              </a:rPr>
            </a:br>
            <a:r>
              <a:rPr lang="pt-BR" sz="3000">
                <a:solidFill>
                  <a:srgbClr val="FFFF00"/>
                </a:solidFill>
              </a:rPr>
              <a:t>EscrituraImovel</a:t>
            </a:r>
            <a:r>
              <a:rPr lang="pt-BR" sz="3000">
                <a:solidFill>
                  <a:srgbClr val="FFFFFF"/>
                </a:solidFill>
              </a:rPr>
              <a:t> e cole na </a:t>
            </a:r>
            <a:br>
              <a:rPr lang="pt-BR" sz="3000">
                <a:solidFill>
                  <a:srgbClr val="FFFFFF"/>
                </a:solidFill>
              </a:rPr>
            </a:br>
            <a:r>
              <a:rPr lang="pt-BR" sz="3000">
                <a:solidFill>
                  <a:srgbClr val="FFFF00"/>
                </a:solidFill>
              </a:rPr>
              <a:t>planilha</a:t>
            </a:r>
            <a:r>
              <a:rPr lang="pt-BR" sz="3000">
                <a:solidFill>
                  <a:srgbClr val="FFFFFF"/>
                </a:solidFill>
              </a:rPr>
              <a:t> </a:t>
            </a:r>
            <a:r>
              <a:rPr lang="pt-BR" sz="1800">
                <a:solidFill>
                  <a:srgbClr val="FFFFFF"/>
                </a:solidFill>
              </a:rPr>
              <a:t>(Curso Blockchain Developer)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97" name="Google Shape;79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87" y="205325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9"/>
          <p:cNvSpPr txBox="1"/>
          <p:nvPr/>
        </p:nvSpPr>
        <p:spPr>
          <a:xfrm>
            <a:off x="729450" y="927933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1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0"/>
          <p:cNvSpPr txBox="1"/>
          <p:nvPr>
            <p:ph idx="2" type="title"/>
          </p:nvPr>
        </p:nvSpPr>
        <p:spPr>
          <a:xfrm>
            <a:off x="4003925" y="96691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Transferir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804" name="Google Shape;804;p90"/>
          <p:cNvSpPr txBox="1"/>
          <p:nvPr>
            <p:ph type="title"/>
          </p:nvPr>
        </p:nvSpPr>
        <p:spPr>
          <a:xfrm>
            <a:off x="276150" y="1468100"/>
            <a:ext cx="3436800" cy="15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fizemos!</a:t>
            </a:r>
            <a:endParaRPr/>
          </a:p>
        </p:txBody>
      </p:sp>
      <p:sp>
        <p:nvSpPr>
          <p:cNvPr id="805" name="Google Shape;805;p90"/>
          <p:cNvSpPr txBox="1"/>
          <p:nvPr/>
        </p:nvSpPr>
        <p:spPr>
          <a:xfrm>
            <a:off x="0" y="4341750"/>
            <a:ext cx="40038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30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06" name="Google Shape;80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50" y="2262588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6000" stPos="0" sy="-100000" ky="0"/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1"/>
          <p:cNvSpPr txBox="1"/>
          <p:nvPr>
            <p:ph idx="2" type="title"/>
          </p:nvPr>
        </p:nvSpPr>
        <p:spPr>
          <a:xfrm>
            <a:off x="4003925" y="96691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</a:t>
            </a:r>
            <a:r>
              <a:rPr b="1" lang="pt-BR">
                <a:solidFill>
                  <a:srgbClr val="0B5394"/>
                </a:solidFill>
              </a:rPr>
              <a:t>Transferir</a:t>
            </a:r>
            <a:r>
              <a:rPr b="1" lang="pt-BR">
                <a:solidFill>
                  <a:srgbClr val="0B5394"/>
                </a:solidFill>
              </a:rPr>
              <a:t>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812" name="Google Shape;812;p91"/>
          <p:cNvSpPr txBox="1"/>
          <p:nvPr>
            <p:ph type="title"/>
          </p:nvPr>
        </p:nvSpPr>
        <p:spPr>
          <a:xfrm>
            <a:off x="276150" y="1457850"/>
            <a:ext cx="3436800" cy="15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</a:rPr>
              <a:t>MetaMask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813" name="Google Shape;813;p91"/>
          <p:cNvSpPr txBox="1"/>
          <p:nvPr/>
        </p:nvSpPr>
        <p:spPr>
          <a:xfrm>
            <a:off x="0" y="4341750"/>
            <a:ext cx="40038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30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14" name="Google Shape;81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50" y="2262588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6000" stPos="0" sy="-100000" ky="0"/>
          </a:effectLst>
        </p:spPr>
      </p:pic>
      <p:sp>
        <p:nvSpPr>
          <p:cNvPr id="815" name="Google Shape;815;p91"/>
          <p:cNvSpPr/>
          <p:nvPr/>
        </p:nvSpPr>
        <p:spPr>
          <a:xfrm>
            <a:off x="4065525" y="51350"/>
            <a:ext cx="5030700" cy="30285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157630" y="572553"/>
            <a:ext cx="855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AutoNum type="arabicPeriod"/>
            </a:pPr>
            <a:r>
              <a:rPr lang="pt-BR">
                <a:solidFill>
                  <a:srgbClr val="FFFFFF"/>
                </a:solidFill>
              </a:rPr>
              <a:t>Criar cofre de contas no MetaMask</a:t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480925"/>
            <a:ext cx="9144002" cy="468620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FFFF00"/>
                </a:solidFill>
              </a:rPr>
              <a:t>Criar cofre de contas no MetaMask - Clique no ícone do MetaMask</a:t>
            </a:r>
            <a:endParaRPr b="1" sz="1400">
              <a:solidFill>
                <a:srgbClr val="FFFF00"/>
              </a:solidFill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8714525" y="497075"/>
            <a:ext cx="207000" cy="2217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2"/>
          <p:cNvSpPr txBox="1"/>
          <p:nvPr>
            <p:ph idx="2" type="title"/>
          </p:nvPr>
        </p:nvSpPr>
        <p:spPr>
          <a:xfrm>
            <a:off x="4003925" y="96691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Transferir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821" name="Google Shape;821;p92"/>
          <p:cNvSpPr txBox="1"/>
          <p:nvPr/>
        </p:nvSpPr>
        <p:spPr>
          <a:xfrm>
            <a:off x="0" y="4341750"/>
            <a:ext cx="40038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30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22" name="Google Shape;82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50" y="2262588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6000" stPos="0" sy="-100000" ky="0"/>
          </a:effectLst>
        </p:spPr>
      </p:pic>
      <p:sp>
        <p:nvSpPr>
          <p:cNvPr id="823" name="Google Shape;823;p92"/>
          <p:cNvSpPr/>
          <p:nvPr/>
        </p:nvSpPr>
        <p:spPr>
          <a:xfrm>
            <a:off x="4065525" y="3100475"/>
            <a:ext cx="5030700" cy="19566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92"/>
          <p:cNvSpPr txBox="1"/>
          <p:nvPr>
            <p:ph type="title"/>
          </p:nvPr>
        </p:nvSpPr>
        <p:spPr>
          <a:xfrm>
            <a:off x="276150" y="1457850"/>
            <a:ext cx="3436800" cy="15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</a:rPr>
              <a:t>Remix + </a:t>
            </a:r>
            <a:r>
              <a:rPr lang="pt-BR">
                <a:solidFill>
                  <a:srgbClr val="FFFF00"/>
                </a:solidFill>
              </a:rPr>
              <a:t>MetaMask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3"/>
          <p:cNvSpPr txBox="1"/>
          <p:nvPr>
            <p:ph idx="2" type="title"/>
          </p:nvPr>
        </p:nvSpPr>
        <p:spPr>
          <a:xfrm>
            <a:off x="4003925" y="96691"/>
            <a:ext cx="5140200" cy="50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4.1. Criar cofre de contas no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4.2. Ver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4.3. Editar nome da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4.4. Criar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4.5. Importar conta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4.6. Alterar a rede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4.7. Transferir </a:t>
            </a:r>
            <a:r>
              <a:rPr b="1" i="1" lang="pt-BR">
                <a:solidFill>
                  <a:srgbClr val="0B5394"/>
                </a:solidFill>
              </a:rPr>
              <a:t>ether</a:t>
            </a:r>
            <a:r>
              <a:rPr b="1" lang="pt-BR">
                <a:solidFill>
                  <a:srgbClr val="0B5394"/>
                </a:solidFill>
              </a:rPr>
              <a:t> entre contas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4.8. Conectar Remix com MetaMask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4.9. Fazer deploy de um Smart Contract em uma rede TestNet a partir do Remix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4.10. Interagir com um Smart Contract em uma rede TestNet a partir do Remix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830" name="Google Shape;830;p93"/>
          <p:cNvSpPr txBox="1"/>
          <p:nvPr>
            <p:ph type="title"/>
          </p:nvPr>
        </p:nvSpPr>
        <p:spPr>
          <a:xfrm>
            <a:off x="276150" y="1468100"/>
            <a:ext cx="3436800" cy="15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fizemos!</a:t>
            </a:r>
            <a:endParaRPr/>
          </a:p>
        </p:txBody>
      </p:sp>
      <p:sp>
        <p:nvSpPr>
          <p:cNvPr id="831" name="Google Shape;831;p93"/>
          <p:cNvSpPr txBox="1"/>
          <p:nvPr/>
        </p:nvSpPr>
        <p:spPr>
          <a:xfrm>
            <a:off x="0" y="4341750"/>
            <a:ext cx="40038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30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32" name="Google Shape;83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50" y="2262588"/>
            <a:ext cx="1687200" cy="168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6000" stPos="0" sy="-100000" ky="0"/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4"/>
          <p:cNvSpPr txBox="1"/>
          <p:nvPr>
            <p:ph type="title"/>
          </p:nvPr>
        </p:nvSpPr>
        <p:spPr>
          <a:xfrm>
            <a:off x="729450" y="1201175"/>
            <a:ext cx="76884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</a:rPr>
              <a:t>Carregar</a:t>
            </a:r>
            <a:r>
              <a:rPr lang="pt-BR"/>
              <a:t> um </a:t>
            </a:r>
            <a:r>
              <a:rPr lang="pt-BR">
                <a:solidFill>
                  <a:srgbClr val="FFFF00"/>
                </a:solidFill>
              </a:rPr>
              <a:t>contrato existente</a:t>
            </a:r>
            <a:r>
              <a:rPr lang="pt-BR"/>
              <a:t> no Remix com MetaMask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95"/>
          <p:cNvPicPr preferRelativeResize="0"/>
          <p:nvPr/>
        </p:nvPicPr>
        <p:blipFill rotWithShape="1">
          <a:blip r:embed="rId3">
            <a:alphaModFix/>
          </a:blip>
          <a:srcRect b="0" l="0" r="0" t="9329"/>
          <a:stretch/>
        </p:blipFill>
        <p:spPr>
          <a:xfrm>
            <a:off x="0" y="482525"/>
            <a:ext cx="9144000" cy="518158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95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Confira a conexão com a rede Rinkeby e o contrato FigurinhaDaCopa</a:t>
            </a:r>
            <a:endParaRPr b="1" sz="1400">
              <a:solidFill>
                <a:srgbClr val="FFFF00"/>
              </a:solidFill>
            </a:endParaRPr>
          </a:p>
        </p:txBody>
      </p:sp>
      <p:sp>
        <p:nvSpPr>
          <p:cNvPr id="844" name="Google Shape;844;p95"/>
          <p:cNvSpPr/>
          <p:nvPr/>
        </p:nvSpPr>
        <p:spPr>
          <a:xfrm>
            <a:off x="1652925" y="503058"/>
            <a:ext cx="1796700" cy="2361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95"/>
          <p:cNvSpPr/>
          <p:nvPr/>
        </p:nvSpPr>
        <p:spPr>
          <a:xfrm>
            <a:off x="6753775" y="841850"/>
            <a:ext cx="1911000" cy="1935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95"/>
          <p:cNvSpPr/>
          <p:nvPr/>
        </p:nvSpPr>
        <p:spPr>
          <a:xfrm>
            <a:off x="6033525" y="1918225"/>
            <a:ext cx="2939400" cy="1935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96"/>
          <p:cNvPicPr preferRelativeResize="0"/>
          <p:nvPr/>
        </p:nvPicPr>
        <p:blipFill rotWithShape="1">
          <a:blip r:embed="rId3">
            <a:alphaModFix/>
          </a:blip>
          <a:srcRect b="0" l="0" r="0" t="9206"/>
          <a:stretch/>
        </p:blipFill>
        <p:spPr>
          <a:xfrm>
            <a:off x="0" y="472274"/>
            <a:ext cx="9144000" cy="518896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96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Colar endereço do contrato e </a:t>
            </a:r>
            <a:r>
              <a:rPr b="1" lang="pt-BR" sz="1400"/>
              <a:t>carregar o contrato</a:t>
            </a:r>
            <a:r>
              <a:rPr b="1" lang="pt-BR" sz="1400"/>
              <a:t> </a:t>
            </a:r>
            <a:endParaRPr b="1" sz="1400">
              <a:solidFill>
                <a:srgbClr val="FFFF00"/>
              </a:solidFill>
            </a:endParaRPr>
          </a:p>
        </p:txBody>
      </p:sp>
      <p:sp>
        <p:nvSpPr>
          <p:cNvPr id="853" name="Google Shape;853;p96"/>
          <p:cNvSpPr/>
          <p:nvPr/>
        </p:nvSpPr>
        <p:spPr>
          <a:xfrm rot="-5400000">
            <a:off x="7946219" y="2751500"/>
            <a:ext cx="4140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96"/>
          <p:cNvSpPr/>
          <p:nvPr/>
        </p:nvSpPr>
        <p:spPr>
          <a:xfrm>
            <a:off x="6035125" y="2427900"/>
            <a:ext cx="1788000" cy="2106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96"/>
          <p:cNvSpPr/>
          <p:nvPr/>
        </p:nvSpPr>
        <p:spPr>
          <a:xfrm>
            <a:off x="7843650" y="2427900"/>
            <a:ext cx="544200" cy="2106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97"/>
          <p:cNvPicPr preferRelativeResize="0"/>
          <p:nvPr/>
        </p:nvPicPr>
        <p:blipFill rotWithShape="1">
          <a:blip r:embed="rId3">
            <a:alphaModFix/>
          </a:blip>
          <a:srcRect b="0" l="0" r="0" t="9181"/>
          <a:stretch/>
        </p:blipFill>
        <p:spPr>
          <a:xfrm>
            <a:off x="0" y="482550"/>
            <a:ext cx="9144000" cy="5190252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97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Colar endereço do contrato e carregar o contrato </a:t>
            </a:r>
            <a:endParaRPr b="1" sz="1400">
              <a:solidFill>
                <a:srgbClr val="FFFF00"/>
              </a:solidFill>
            </a:endParaRPr>
          </a:p>
        </p:txBody>
      </p:sp>
      <p:sp>
        <p:nvSpPr>
          <p:cNvPr id="862" name="Google Shape;862;p97"/>
          <p:cNvSpPr/>
          <p:nvPr/>
        </p:nvSpPr>
        <p:spPr>
          <a:xfrm>
            <a:off x="5932450" y="3300550"/>
            <a:ext cx="3143100" cy="16272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98"/>
          <p:cNvPicPr preferRelativeResize="0"/>
          <p:nvPr/>
        </p:nvPicPr>
        <p:blipFill rotWithShape="1">
          <a:blip r:embed="rId3">
            <a:alphaModFix/>
          </a:blip>
          <a:srcRect b="0" l="0" r="0" t="17952"/>
          <a:stretch/>
        </p:blipFill>
        <p:spPr>
          <a:xfrm>
            <a:off x="0" y="472250"/>
            <a:ext cx="9144000" cy="4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8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Valores das variáveis do contrato</a:t>
            </a:r>
            <a:endParaRPr b="1" sz="1400">
              <a:solidFill>
                <a:srgbClr val="FFFF00"/>
              </a:solidFill>
            </a:endParaRPr>
          </a:p>
        </p:txBody>
      </p:sp>
      <p:sp>
        <p:nvSpPr>
          <p:cNvPr id="869" name="Google Shape;869;p98"/>
          <p:cNvSpPr/>
          <p:nvPr/>
        </p:nvSpPr>
        <p:spPr>
          <a:xfrm>
            <a:off x="5932450" y="3192875"/>
            <a:ext cx="3143100" cy="18375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99"/>
          <p:cNvPicPr preferRelativeResize="0"/>
          <p:nvPr/>
        </p:nvPicPr>
        <p:blipFill rotWithShape="1">
          <a:blip r:embed="rId3">
            <a:alphaModFix/>
          </a:blip>
          <a:srcRect b="0" l="0" r="0" t="17952"/>
          <a:stretch/>
        </p:blipFill>
        <p:spPr>
          <a:xfrm>
            <a:off x="0" y="472250"/>
            <a:ext cx="9144000" cy="4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99"/>
          <p:cNvSpPr txBox="1"/>
          <p:nvPr>
            <p:ph idx="3" type="title"/>
          </p:nvPr>
        </p:nvSpPr>
        <p:spPr>
          <a:xfrm>
            <a:off x="2067350" y="86100"/>
            <a:ext cx="67743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Dono da Figurinha</a:t>
            </a:r>
            <a:endParaRPr b="1" sz="1400">
              <a:solidFill>
                <a:srgbClr val="FFFF00"/>
              </a:solidFill>
            </a:endParaRPr>
          </a:p>
        </p:txBody>
      </p:sp>
      <p:sp>
        <p:nvSpPr>
          <p:cNvPr id="876" name="Google Shape;876;p99"/>
          <p:cNvSpPr/>
          <p:nvPr/>
        </p:nvSpPr>
        <p:spPr>
          <a:xfrm>
            <a:off x="5932450" y="3192875"/>
            <a:ext cx="3143100" cy="4413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0"/>
          <p:cNvSpPr txBox="1"/>
          <p:nvPr>
            <p:ph type="title"/>
          </p:nvPr>
        </p:nvSpPr>
        <p:spPr>
          <a:xfrm>
            <a:off x="564650" y="1268707"/>
            <a:ext cx="82542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Crie uma</a:t>
            </a:r>
            <a:r>
              <a:rPr lang="pt-BR" sz="2000">
                <a:solidFill>
                  <a:srgbClr val="FFFFFF"/>
                </a:solidFill>
              </a:rPr>
              <a:t>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(Deploy na rede Rinkeby com MetaMask). Pode ser de qualquer jogador.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Copie o endereço da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e cole na </a:t>
            </a:r>
            <a:r>
              <a:rPr lang="pt-BR" sz="2000">
                <a:solidFill>
                  <a:srgbClr val="FFFF00"/>
                </a:solidFill>
              </a:rPr>
              <a:t>planilha</a:t>
            </a:r>
            <a:r>
              <a:rPr lang="pt-BR" sz="2000">
                <a:solidFill>
                  <a:srgbClr val="FFFFFF"/>
                </a:solidFill>
              </a:rPr>
              <a:t> (Curso Blockchain Developer, coluna Figurinha da Copa)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Dê a sua Figurinha</a:t>
            </a:r>
            <a:r>
              <a:rPr lang="pt-BR" sz="2000">
                <a:solidFill>
                  <a:srgbClr val="FFFFFF"/>
                </a:solidFill>
              </a:rPr>
              <a:t> para o colega ao lado (alterarDono)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Carrega a Figurinha que ele te deu</a:t>
            </a:r>
            <a:r>
              <a:rPr lang="pt-BR" sz="2000">
                <a:solidFill>
                  <a:srgbClr val="FFFFFF"/>
                </a:solidFill>
              </a:rPr>
              <a:t> pelo endereço e consulte as variáveis.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Devolva a Figurinha</a:t>
            </a:r>
            <a:r>
              <a:rPr lang="pt-BR" sz="2000">
                <a:solidFill>
                  <a:srgbClr val="FFFFFF"/>
                </a:solidFill>
              </a:rPr>
              <a:t> para o seu colega </a:t>
            </a:r>
            <a:r>
              <a:rPr lang="pt-BR" sz="2000">
                <a:solidFill>
                  <a:srgbClr val="FFFF00"/>
                </a:solidFill>
              </a:rPr>
              <a:t>(alterarDono)</a:t>
            </a:r>
            <a:r>
              <a:rPr lang="pt-BR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882" name="Google Shape;8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87" y="205325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00"/>
          <p:cNvSpPr txBox="1"/>
          <p:nvPr/>
        </p:nvSpPr>
        <p:spPr>
          <a:xfrm>
            <a:off x="729450" y="927933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1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84" name="Google Shape;884;p100"/>
          <p:cNvSpPr txBox="1"/>
          <p:nvPr/>
        </p:nvSpPr>
        <p:spPr>
          <a:xfrm>
            <a:off x="1745300" y="359325"/>
            <a:ext cx="7398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Troca de</a:t>
            </a:r>
            <a:r>
              <a:rPr b="1" lang="pt-BR" sz="3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34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Figurinhas</a:t>
            </a:r>
            <a:endParaRPr b="1" sz="3400" u="sng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5" name="Google Shape;885;p100"/>
          <p:cNvSpPr/>
          <p:nvPr/>
        </p:nvSpPr>
        <p:spPr>
          <a:xfrm>
            <a:off x="359325" y="2043025"/>
            <a:ext cx="8572500" cy="2422800"/>
          </a:xfrm>
          <a:prstGeom prst="rect">
            <a:avLst/>
          </a:prstGeom>
          <a:solidFill>
            <a:srgbClr val="0B5394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1"/>
          <p:cNvSpPr txBox="1"/>
          <p:nvPr>
            <p:ph type="title"/>
          </p:nvPr>
        </p:nvSpPr>
        <p:spPr>
          <a:xfrm>
            <a:off x="564650" y="1268707"/>
            <a:ext cx="82542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Crie uma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(Deploy na rede Rinkeby com MetaMask). Pode ser de qualquer jogador.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Copie o endereço da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e cole na </a:t>
            </a:r>
            <a:r>
              <a:rPr lang="pt-BR" sz="2000">
                <a:solidFill>
                  <a:srgbClr val="FFFF00"/>
                </a:solidFill>
              </a:rPr>
              <a:t>planilha</a:t>
            </a:r>
            <a:r>
              <a:rPr lang="pt-BR" sz="2000">
                <a:solidFill>
                  <a:srgbClr val="FFFFFF"/>
                </a:solidFill>
              </a:rPr>
              <a:t> (Curso Blockchain Developer, coluna Figurinha da Copa)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Dê a sua Figurinha</a:t>
            </a:r>
            <a:r>
              <a:rPr lang="pt-BR" sz="2000">
                <a:solidFill>
                  <a:srgbClr val="FFFFFF"/>
                </a:solidFill>
              </a:rPr>
              <a:t> para o colega ao lado (alterarDono)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Carrega a Figurinha que ele te deu</a:t>
            </a:r>
            <a:r>
              <a:rPr lang="pt-BR" sz="2000">
                <a:solidFill>
                  <a:srgbClr val="FFFFFF"/>
                </a:solidFill>
              </a:rPr>
              <a:t> pelo endereço e consulte as variáveis.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Devolva a Figurinha</a:t>
            </a:r>
            <a:r>
              <a:rPr lang="pt-BR" sz="2000">
                <a:solidFill>
                  <a:srgbClr val="FFFFFF"/>
                </a:solidFill>
              </a:rPr>
              <a:t> para o seu colega </a:t>
            </a:r>
            <a:r>
              <a:rPr lang="pt-BR" sz="2000">
                <a:solidFill>
                  <a:srgbClr val="FFFF00"/>
                </a:solidFill>
              </a:rPr>
              <a:t>(alterarDono)</a:t>
            </a:r>
            <a:r>
              <a:rPr lang="pt-BR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891" name="Google Shape;8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87" y="205325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1"/>
          <p:cNvSpPr txBox="1"/>
          <p:nvPr/>
        </p:nvSpPr>
        <p:spPr>
          <a:xfrm>
            <a:off x="729450" y="927933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1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93" name="Google Shape;893;p101"/>
          <p:cNvSpPr txBox="1"/>
          <p:nvPr/>
        </p:nvSpPr>
        <p:spPr>
          <a:xfrm>
            <a:off x="1745300" y="359325"/>
            <a:ext cx="7398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Troca de </a:t>
            </a:r>
            <a:r>
              <a:rPr b="1" lang="pt-BR" sz="34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Figurinhas</a:t>
            </a:r>
            <a:endParaRPr b="1" sz="3400" u="sng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4" name="Google Shape;894;p101"/>
          <p:cNvSpPr/>
          <p:nvPr/>
        </p:nvSpPr>
        <p:spPr>
          <a:xfrm>
            <a:off x="359325" y="2771950"/>
            <a:ext cx="8572500" cy="1693800"/>
          </a:xfrm>
          <a:prstGeom prst="rect">
            <a:avLst/>
          </a:prstGeom>
          <a:solidFill>
            <a:srgbClr val="0B5394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01"/>
          <p:cNvSpPr/>
          <p:nvPr/>
        </p:nvSpPr>
        <p:spPr>
          <a:xfrm>
            <a:off x="359325" y="1338800"/>
            <a:ext cx="8572500" cy="722400"/>
          </a:xfrm>
          <a:prstGeom prst="rect">
            <a:avLst/>
          </a:prstGeom>
          <a:solidFill>
            <a:srgbClr val="0B5394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22450"/>
            <a:ext cx="4947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4.1.1. Aceitar os termos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6" y="0"/>
            <a:ext cx="30741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729450" y="0"/>
            <a:ext cx="5142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CFE2F3"/>
                </a:solidFill>
                <a:latin typeface="Raleway"/>
                <a:ea typeface="Raleway"/>
                <a:cs typeface="Raleway"/>
                <a:sym typeface="Raleway"/>
              </a:rPr>
              <a:t>Criar cofre de contas no MetaMask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6827192" y="338784"/>
            <a:ext cx="1581000" cy="267000"/>
          </a:xfrm>
          <a:prstGeom prst="rect">
            <a:avLst/>
          </a:prstGeom>
          <a:solidFill>
            <a:srgbClr val="FF0000">
              <a:alpha val="2000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6673200" y="3932050"/>
            <a:ext cx="5337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2"/>
          <p:cNvSpPr txBox="1"/>
          <p:nvPr>
            <p:ph type="title"/>
          </p:nvPr>
        </p:nvSpPr>
        <p:spPr>
          <a:xfrm>
            <a:off x="564650" y="1268707"/>
            <a:ext cx="82542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Crie uma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(Deploy na rede Rinkeby com MetaMask). Pode ser de qualquer jogador.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Copie o endereço da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e cole na </a:t>
            </a:r>
            <a:r>
              <a:rPr lang="pt-BR" sz="2000">
                <a:solidFill>
                  <a:srgbClr val="FFFF00"/>
                </a:solidFill>
              </a:rPr>
              <a:t>planilha</a:t>
            </a:r>
            <a:r>
              <a:rPr lang="pt-BR" sz="2000">
                <a:solidFill>
                  <a:srgbClr val="FFFFFF"/>
                </a:solidFill>
              </a:rPr>
              <a:t> (Curso Blockchain Developer, coluna Figurinha da Copa)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Dê a sua Figurinha</a:t>
            </a:r>
            <a:r>
              <a:rPr lang="pt-BR" sz="2000">
                <a:solidFill>
                  <a:srgbClr val="FFFFFF"/>
                </a:solidFill>
              </a:rPr>
              <a:t> para o colega ao lado (alterarDono)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Carrega a Figurinha que ele te deu</a:t>
            </a:r>
            <a:r>
              <a:rPr lang="pt-BR" sz="2000">
                <a:solidFill>
                  <a:srgbClr val="FFFFFF"/>
                </a:solidFill>
              </a:rPr>
              <a:t> pelo endereço e consulte as variáveis.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Devolva a Figurinha</a:t>
            </a:r>
            <a:r>
              <a:rPr lang="pt-BR" sz="2000">
                <a:solidFill>
                  <a:srgbClr val="FFFFFF"/>
                </a:solidFill>
              </a:rPr>
              <a:t> para o seu colega </a:t>
            </a:r>
            <a:r>
              <a:rPr lang="pt-BR" sz="2000">
                <a:solidFill>
                  <a:srgbClr val="FFFF00"/>
                </a:solidFill>
              </a:rPr>
              <a:t>(alterarDono)</a:t>
            </a:r>
            <a:r>
              <a:rPr lang="pt-BR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01" name="Google Shape;90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87" y="205325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02"/>
          <p:cNvSpPr txBox="1"/>
          <p:nvPr/>
        </p:nvSpPr>
        <p:spPr>
          <a:xfrm>
            <a:off x="729450" y="927933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1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03" name="Google Shape;903;p102"/>
          <p:cNvSpPr txBox="1"/>
          <p:nvPr/>
        </p:nvSpPr>
        <p:spPr>
          <a:xfrm>
            <a:off x="1745300" y="359325"/>
            <a:ext cx="7398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Troca de </a:t>
            </a:r>
            <a:r>
              <a:rPr b="1" lang="pt-BR" sz="34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Figurinhas</a:t>
            </a:r>
            <a:endParaRPr b="1" sz="3400" u="sng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4" name="Google Shape;904;p102"/>
          <p:cNvSpPr/>
          <p:nvPr/>
        </p:nvSpPr>
        <p:spPr>
          <a:xfrm>
            <a:off x="359325" y="3182600"/>
            <a:ext cx="8572500" cy="1283100"/>
          </a:xfrm>
          <a:prstGeom prst="rect">
            <a:avLst/>
          </a:prstGeom>
          <a:solidFill>
            <a:srgbClr val="0B5394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02"/>
          <p:cNvSpPr/>
          <p:nvPr/>
        </p:nvSpPr>
        <p:spPr>
          <a:xfrm>
            <a:off x="359325" y="1338800"/>
            <a:ext cx="8572500" cy="1407300"/>
          </a:xfrm>
          <a:prstGeom prst="rect">
            <a:avLst/>
          </a:prstGeom>
          <a:solidFill>
            <a:srgbClr val="0B5394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3"/>
          <p:cNvSpPr txBox="1"/>
          <p:nvPr>
            <p:ph type="title"/>
          </p:nvPr>
        </p:nvSpPr>
        <p:spPr>
          <a:xfrm>
            <a:off x="564650" y="1268707"/>
            <a:ext cx="82542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Crie uma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(Deploy na rede Rinkeby com MetaMask). Pode ser de qualquer jogador.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Copie o endereço da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e cole na </a:t>
            </a:r>
            <a:r>
              <a:rPr lang="pt-BR" sz="2000">
                <a:solidFill>
                  <a:srgbClr val="FFFF00"/>
                </a:solidFill>
              </a:rPr>
              <a:t>planilha</a:t>
            </a:r>
            <a:r>
              <a:rPr lang="pt-BR" sz="2000">
                <a:solidFill>
                  <a:srgbClr val="FFFFFF"/>
                </a:solidFill>
              </a:rPr>
              <a:t> (Curso Blockchain Developer, coluna Figurinha da Copa)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Dê a sua Figurinha</a:t>
            </a:r>
            <a:r>
              <a:rPr lang="pt-BR" sz="2000">
                <a:solidFill>
                  <a:srgbClr val="FFFFFF"/>
                </a:solidFill>
              </a:rPr>
              <a:t> para o colega ao lado (alterarDono)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Carrega a Figurinha que ele te deu</a:t>
            </a:r>
            <a:r>
              <a:rPr lang="pt-BR" sz="2000">
                <a:solidFill>
                  <a:srgbClr val="FFFFFF"/>
                </a:solidFill>
              </a:rPr>
              <a:t> pelo endereço e consulte as variáveis.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Devolva a Figurinha</a:t>
            </a:r>
            <a:r>
              <a:rPr lang="pt-BR" sz="2000">
                <a:solidFill>
                  <a:srgbClr val="FFFFFF"/>
                </a:solidFill>
              </a:rPr>
              <a:t> para o seu colega </a:t>
            </a:r>
            <a:r>
              <a:rPr lang="pt-BR" sz="2000">
                <a:solidFill>
                  <a:srgbClr val="FFFF00"/>
                </a:solidFill>
              </a:rPr>
              <a:t>(alterarDono)</a:t>
            </a:r>
            <a:r>
              <a:rPr lang="pt-BR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11" name="Google Shape;9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87" y="205325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03"/>
          <p:cNvSpPr txBox="1"/>
          <p:nvPr/>
        </p:nvSpPr>
        <p:spPr>
          <a:xfrm>
            <a:off x="729450" y="927933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1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13" name="Google Shape;913;p103"/>
          <p:cNvSpPr txBox="1"/>
          <p:nvPr/>
        </p:nvSpPr>
        <p:spPr>
          <a:xfrm>
            <a:off x="1745300" y="359325"/>
            <a:ext cx="7398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Troca de </a:t>
            </a:r>
            <a:r>
              <a:rPr b="1" lang="pt-BR" sz="34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Figurinhas</a:t>
            </a:r>
            <a:endParaRPr b="1" sz="3400" u="sng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4" name="Google Shape;914;p103"/>
          <p:cNvSpPr/>
          <p:nvPr/>
        </p:nvSpPr>
        <p:spPr>
          <a:xfrm>
            <a:off x="359325" y="3872100"/>
            <a:ext cx="8572500" cy="593700"/>
          </a:xfrm>
          <a:prstGeom prst="rect">
            <a:avLst/>
          </a:prstGeom>
          <a:solidFill>
            <a:srgbClr val="0B5394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3"/>
          <p:cNvSpPr/>
          <p:nvPr/>
        </p:nvSpPr>
        <p:spPr>
          <a:xfrm>
            <a:off x="359325" y="1338800"/>
            <a:ext cx="8572500" cy="1854000"/>
          </a:xfrm>
          <a:prstGeom prst="rect">
            <a:avLst/>
          </a:prstGeom>
          <a:solidFill>
            <a:srgbClr val="0B5394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4"/>
          <p:cNvSpPr txBox="1"/>
          <p:nvPr>
            <p:ph type="title"/>
          </p:nvPr>
        </p:nvSpPr>
        <p:spPr>
          <a:xfrm>
            <a:off x="564650" y="1268707"/>
            <a:ext cx="82542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Crie uma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(Deploy na rede Rinkeby com MetaMask). Pode ser de qualquer jogador.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Copie o endereço da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e cole na </a:t>
            </a:r>
            <a:r>
              <a:rPr lang="pt-BR" sz="2000">
                <a:solidFill>
                  <a:srgbClr val="FFFF00"/>
                </a:solidFill>
              </a:rPr>
              <a:t>planilha</a:t>
            </a:r>
            <a:r>
              <a:rPr lang="pt-BR" sz="2000">
                <a:solidFill>
                  <a:srgbClr val="FFFFFF"/>
                </a:solidFill>
              </a:rPr>
              <a:t> (Curso Blockchain Developer, coluna Figurinha da Copa)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Dê a sua Figurinha</a:t>
            </a:r>
            <a:r>
              <a:rPr lang="pt-BR" sz="2000">
                <a:solidFill>
                  <a:srgbClr val="FFFFFF"/>
                </a:solidFill>
              </a:rPr>
              <a:t> para o colega ao lado (alterarDono)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Carrega a Figurinha que ele te deu</a:t>
            </a:r>
            <a:r>
              <a:rPr lang="pt-BR" sz="2000">
                <a:solidFill>
                  <a:srgbClr val="FFFFFF"/>
                </a:solidFill>
              </a:rPr>
              <a:t> pelo endereço e consulte as variáveis.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Devolva a Figurinha</a:t>
            </a:r>
            <a:r>
              <a:rPr lang="pt-BR" sz="2000">
                <a:solidFill>
                  <a:srgbClr val="FFFFFF"/>
                </a:solidFill>
              </a:rPr>
              <a:t> para o seu colega </a:t>
            </a:r>
            <a:r>
              <a:rPr lang="pt-BR" sz="2000">
                <a:solidFill>
                  <a:srgbClr val="FFFF00"/>
                </a:solidFill>
              </a:rPr>
              <a:t>(alterarDono)</a:t>
            </a:r>
            <a:r>
              <a:rPr lang="pt-BR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21" name="Google Shape;92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87" y="205325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4"/>
          <p:cNvSpPr txBox="1"/>
          <p:nvPr/>
        </p:nvSpPr>
        <p:spPr>
          <a:xfrm>
            <a:off x="729450" y="927933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1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23" name="Google Shape;923;p104"/>
          <p:cNvSpPr txBox="1"/>
          <p:nvPr/>
        </p:nvSpPr>
        <p:spPr>
          <a:xfrm>
            <a:off x="1745300" y="359325"/>
            <a:ext cx="7398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Troca de </a:t>
            </a:r>
            <a:r>
              <a:rPr b="1" lang="pt-BR" sz="34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Figurinhas</a:t>
            </a:r>
            <a:endParaRPr b="1" sz="3400" u="sng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4" name="Google Shape;924;p104"/>
          <p:cNvSpPr/>
          <p:nvPr/>
        </p:nvSpPr>
        <p:spPr>
          <a:xfrm>
            <a:off x="359325" y="1338800"/>
            <a:ext cx="8572500" cy="2603400"/>
          </a:xfrm>
          <a:prstGeom prst="rect">
            <a:avLst/>
          </a:prstGeom>
          <a:solidFill>
            <a:srgbClr val="0B5394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5"/>
          <p:cNvSpPr txBox="1"/>
          <p:nvPr>
            <p:ph type="title"/>
          </p:nvPr>
        </p:nvSpPr>
        <p:spPr>
          <a:xfrm>
            <a:off x="564650" y="1268707"/>
            <a:ext cx="82542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Crie uma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(Deploy na rede Rinkeby com MetaMask). Pode ser de qualquer jogador.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FF"/>
                </a:solidFill>
              </a:rPr>
              <a:t>Copie o endereço da </a:t>
            </a:r>
            <a:r>
              <a:rPr lang="pt-BR" sz="2000">
                <a:solidFill>
                  <a:srgbClr val="FFFF00"/>
                </a:solidFill>
              </a:rPr>
              <a:t>FigurinhaDaCopa</a:t>
            </a:r>
            <a:r>
              <a:rPr lang="pt-BR" sz="2000">
                <a:solidFill>
                  <a:srgbClr val="FFFFFF"/>
                </a:solidFill>
              </a:rPr>
              <a:t> e cole na </a:t>
            </a:r>
            <a:r>
              <a:rPr lang="pt-BR" sz="2000">
                <a:solidFill>
                  <a:srgbClr val="FFFF00"/>
                </a:solidFill>
              </a:rPr>
              <a:t>planilha</a:t>
            </a:r>
            <a:r>
              <a:rPr lang="pt-BR" sz="2000">
                <a:solidFill>
                  <a:srgbClr val="FFFFFF"/>
                </a:solidFill>
              </a:rPr>
              <a:t> (Curso Blockchain Developer, coluna Figurinha da Copa)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Dê a sua Figurinha</a:t>
            </a:r>
            <a:r>
              <a:rPr lang="pt-BR" sz="2000">
                <a:solidFill>
                  <a:srgbClr val="FFFFFF"/>
                </a:solidFill>
              </a:rPr>
              <a:t> para o colega ao lado (alterarDono)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Carregue a Figurinha que ele te deu</a:t>
            </a:r>
            <a:r>
              <a:rPr lang="pt-BR" sz="2000">
                <a:solidFill>
                  <a:srgbClr val="FFFFFF"/>
                </a:solidFill>
              </a:rPr>
              <a:t> pelo endereço e consulte as variáveis.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AutoNum type="arabicPeriod"/>
            </a:pPr>
            <a:r>
              <a:rPr lang="pt-BR" sz="2000">
                <a:solidFill>
                  <a:srgbClr val="FFFF00"/>
                </a:solidFill>
              </a:rPr>
              <a:t>Devolva a Figurinha</a:t>
            </a:r>
            <a:r>
              <a:rPr lang="pt-BR" sz="2000">
                <a:solidFill>
                  <a:srgbClr val="FFFFFF"/>
                </a:solidFill>
              </a:rPr>
              <a:t> para o seu colega </a:t>
            </a:r>
            <a:r>
              <a:rPr lang="pt-BR" sz="2000">
                <a:solidFill>
                  <a:srgbClr val="FFFF00"/>
                </a:solidFill>
              </a:rPr>
              <a:t>(alterarDono)</a:t>
            </a:r>
            <a:r>
              <a:rPr lang="pt-BR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30" name="Google Shape;93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87" y="205325"/>
            <a:ext cx="728025" cy="7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05"/>
          <p:cNvSpPr txBox="1"/>
          <p:nvPr/>
        </p:nvSpPr>
        <p:spPr>
          <a:xfrm>
            <a:off x="729450" y="927933"/>
            <a:ext cx="954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Hands-on</a:t>
            </a:r>
            <a:endParaRPr b="1" sz="1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32" name="Google Shape;932;p105"/>
          <p:cNvSpPr txBox="1"/>
          <p:nvPr/>
        </p:nvSpPr>
        <p:spPr>
          <a:xfrm>
            <a:off x="1745300" y="359325"/>
            <a:ext cx="7398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Troca de </a:t>
            </a:r>
            <a:r>
              <a:rPr b="1" lang="pt-BR" sz="34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Figurinhas</a:t>
            </a:r>
            <a:endParaRPr b="1" sz="3400" u="sng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3" name="Google Shape;933;p105"/>
          <p:cNvSpPr txBox="1"/>
          <p:nvPr/>
        </p:nvSpPr>
        <p:spPr>
          <a:xfrm>
            <a:off x="5954550" y="4423900"/>
            <a:ext cx="2095500" cy="4404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rgbClr val="000000">
                <a:alpha val="50000"/>
              </a:srgbClr>
            </a:outerShdw>
            <a:reflection blurRad="0" dir="0" dist="0" endA="0" endPos="79000" fadeDir="5400012" kx="0" rotWithShape="0" algn="bl" stA="3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FF00"/>
                </a:solidFill>
                <a:latin typeface="Lobster"/>
                <a:ea typeface="Lobster"/>
                <a:cs typeface="Lobster"/>
                <a:sym typeface="Lobster"/>
              </a:rPr>
              <a:t>Checkpoint</a:t>
            </a:r>
            <a:endParaRPr sz="2400">
              <a:solidFill>
                <a:srgbClr val="00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934" name="Google Shape;93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7900" y="4001020"/>
            <a:ext cx="954900" cy="95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6000" stPos="0" sy="-100000" ky="0"/>
          </a:effec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6"/>
          <p:cNvSpPr txBox="1"/>
          <p:nvPr>
            <p:ph type="title"/>
          </p:nvPr>
        </p:nvSpPr>
        <p:spPr>
          <a:xfrm>
            <a:off x="729450" y="451727"/>
            <a:ext cx="76884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Desafio</a:t>
            </a:r>
            <a:br>
              <a:rPr lang="pt-BR" sz="3000">
                <a:solidFill>
                  <a:srgbClr val="FFFF00"/>
                </a:solidFill>
              </a:rPr>
            </a:br>
            <a:endParaRPr sz="3000"/>
          </a:p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pt-BR" sz="3000">
                <a:solidFill>
                  <a:srgbClr val="FFFF00"/>
                </a:solidFill>
              </a:rPr>
              <a:t>Conectar o Remix</a:t>
            </a:r>
            <a:r>
              <a:rPr lang="pt-BR" sz="3000"/>
              <a:t> diretamente em uma rede virtual </a:t>
            </a:r>
            <a:r>
              <a:rPr lang="pt-BR" sz="3000">
                <a:solidFill>
                  <a:srgbClr val="FFFF00"/>
                </a:solidFill>
              </a:rPr>
              <a:t>local com o Ganache</a:t>
            </a:r>
            <a:endParaRPr sz="3000">
              <a:solidFill>
                <a:srgbClr val="FFFF00"/>
              </a:solidFill>
            </a:endParaRPr>
          </a:p>
          <a:p>
            <a:pPr indent="-419100" lvl="0" marL="457200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pt-BR" sz="3000">
                <a:solidFill>
                  <a:srgbClr val="FFFF00"/>
                </a:solidFill>
              </a:rPr>
              <a:t>Conectar o MetaMask</a:t>
            </a:r>
            <a:r>
              <a:rPr lang="pt-BR" sz="3000"/>
              <a:t> em uma rede virtual </a:t>
            </a:r>
            <a:r>
              <a:rPr lang="pt-BR" sz="3000">
                <a:solidFill>
                  <a:srgbClr val="FFFF00"/>
                </a:solidFill>
              </a:rPr>
              <a:t>local com o Ganache</a:t>
            </a:r>
            <a:endParaRPr sz="3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7"/>
          <p:cNvSpPr txBox="1"/>
          <p:nvPr>
            <p:ph type="title"/>
          </p:nvPr>
        </p:nvSpPr>
        <p:spPr>
          <a:xfrm>
            <a:off x="729450" y="451727"/>
            <a:ext cx="76884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Desafio</a:t>
            </a:r>
            <a:br>
              <a:rPr lang="pt-BR" sz="3000">
                <a:solidFill>
                  <a:srgbClr val="FFFF00"/>
                </a:solidFill>
              </a:rPr>
            </a:br>
            <a:endParaRPr sz="3000"/>
          </a:p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pt-BR" sz="3000">
                <a:solidFill>
                  <a:srgbClr val="FFFF00"/>
                </a:solidFill>
              </a:rPr>
              <a:t>Conectar o Remix</a:t>
            </a:r>
            <a:r>
              <a:rPr lang="pt-BR" sz="3000"/>
              <a:t> diretamente em uma rede virtual </a:t>
            </a:r>
            <a:r>
              <a:rPr lang="pt-BR" sz="3000">
                <a:solidFill>
                  <a:srgbClr val="FFFF00"/>
                </a:solidFill>
              </a:rPr>
              <a:t>local com o Ganache</a:t>
            </a:r>
            <a:endParaRPr sz="3000">
              <a:solidFill>
                <a:srgbClr val="FFFF00"/>
              </a:solidFill>
            </a:endParaRPr>
          </a:p>
          <a:p>
            <a:pPr indent="-419100" lvl="0" marL="457200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pt-BR" sz="3000">
                <a:solidFill>
                  <a:srgbClr val="FFFF00"/>
                </a:solidFill>
              </a:rPr>
              <a:t>Conectar o MetaMask</a:t>
            </a:r>
            <a:r>
              <a:rPr lang="pt-BR" sz="3000"/>
              <a:t> em uma rede virtual </a:t>
            </a:r>
            <a:r>
              <a:rPr lang="pt-BR" sz="3000">
                <a:solidFill>
                  <a:srgbClr val="FFFF00"/>
                </a:solidFill>
              </a:rPr>
              <a:t>local com o Ganache</a:t>
            </a:r>
            <a:endParaRPr sz="3000">
              <a:solidFill>
                <a:srgbClr val="FFFF00"/>
              </a:solidFill>
            </a:endParaRPr>
          </a:p>
        </p:txBody>
      </p:sp>
      <p:sp>
        <p:nvSpPr>
          <p:cNvPr id="945" name="Google Shape;945;p107"/>
          <p:cNvSpPr/>
          <p:nvPr/>
        </p:nvSpPr>
        <p:spPr>
          <a:xfrm>
            <a:off x="657051" y="1611833"/>
            <a:ext cx="7833300" cy="1129200"/>
          </a:xfrm>
          <a:prstGeom prst="rect">
            <a:avLst/>
          </a:prstGeom>
          <a:solidFill>
            <a:srgbClr val="FF0000">
              <a:alpha val="692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